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3" r:id="rId3"/>
    <p:sldId id="277" r:id="rId4"/>
    <p:sldId id="274" r:id="rId5"/>
    <p:sldId id="275" r:id="rId6"/>
    <p:sldId id="281" r:id="rId7"/>
    <p:sldId id="276" r:id="rId8"/>
    <p:sldId id="266" r:id="rId9"/>
    <p:sldId id="278" r:id="rId10"/>
    <p:sldId id="279" r:id="rId11"/>
    <p:sldId id="282" r:id="rId12"/>
    <p:sldId id="28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2017/6/15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CN" altLang="en-US" sz="9600" b="1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兮甲盘</a:t>
            </a:r>
            <a:r>
              <a:rPr lang="en-US" altLang="zh-CN" sz="9600" b="1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9600" b="1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2800" b="1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2800" b="1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/>
            </a:r>
            <a:br>
              <a:rPr lang="en-US" altLang="zh-CN" sz="2800" b="1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32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王莹莹 </a:t>
            </a:r>
            <a:r>
              <a:rPr lang="en-US" altLang="zh-CN" sz="32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2014033033</a:t>
            </a:r>
            <a:endParaRPr lang="zh-CN" altLang="en-US" sz="32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57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692696"/>
            <a:ext cx="82809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/>
              <a:t>【</a:t>
            </a:r>
            <a:r>
              <a:rPr lang="zh-CN" altLang="en-US" sz="3200" b="1" dirty="0"/>
              <a:t>原文</a:t>
            </a:r>
            <a:r>
              <a:rPr lang="en-US" altLang="zh-CN" sz="3200" b="1" dirty="0" smtClean="0"/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/>
              <a:t>其隹我诸侯、百姓，厥贾，毋不即市，毋敢或（有）入</a:t>
            </a:r>
            <a:r>
              <a:rPr lang="zh-CN" altLang="en-US" sz="2000" b="1" dirty="0">
                <a:solidFill>
                  <a:srgbClr val="FF0000"/>
                </a:solidFill>
              </a:rPr>
              <a:t>蛮</a:t>
            </a:r>
            <a:r>
              <a:rPr lang="zh-CN" altLang="en-US" sz="2000" b="1" dirty="0"/>
              <a:t>宄</a:t>
            </a:r>
            <a:r>
              <a:rPr lang="zh-CN" altLang="en-US" sz="2000" b="1" dirty="0">
                <a:solidFill>
                  <a:srgbClr val="FF0000"/>
                </a:solidFill>
              </a:rPr>
              <a:t>贾</a:t>
            </a:r>
            <a:r>
              <a:rPr lang="zh-CN" altLang="en-US" sz="2000" b="1" dirty="0"/>
              <a:t>，则亦刑。</a:t>
            </a:r>
            <a:endParaRPr lang="en-US" altLang="zh-CN" sz="2000" b="1" dirty="0"/>
          </a:p>
          <a:p>
            <a:pPr>
              <a:lnSpc>
                <a:spcPct val="150000"/>
              </a:lnSpc>
            </a:pPr>
            <a:r>
              <a:rPr lang="zh-CN" altLang="en-US" sz="2000" b="1" dirty="0"/>
              <a:t>兮伯吉父作盘，其眉寿万年无疆，子子孙孙永宝用。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/>
              <a:t>【</a:t>
            </a:r>
            <a:r>
              <a:rPr lang="zh-CN" altLang="en-US" sz="3200" b="1" dirty="0"/>
              <a:t>注释</a:t>
            </a:r>
            <a:r>
              <a:rPr lang="en-US" altLang="zh-CN" sz="3200" b="1" dirty="0" smtClean="0"/>
              <a:t>】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⑮</a:t>
            </a:r>
            <a:r>
              <a:rPr lang="zh-CN" altLang="en-US" sz="2400" dirty="0"/>
              <a:t>毋敢或（有）入蛮宄贾</a:t>
            </a:r>
            <a:r>
              <a:rPr lang="en-US" altLang="zh-CN" sz="2400" dirty="0"/>
              <a:t>——</a:t>
            </a:r>
            <a:r>
              <a:rPr lang="zh-CN" altLang="en-US" sz="2400" dirty="0"/>
              <a:t>不得有私自接纳外夷贡赋的行为。或，有也。蛮宄，周人对外夷的蔑称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【</a:t>
            </a:r>
            <a:r>
              <a:rPr lang="zh-CN" altLang="en-US" sz="3200" b="1" dirty="0"/>
              <a:t>译文</a:t>
            </a:r>
            <a:r>
              <a:rPr lang="en-US" altLang="zh-CN" sz="3200" b="1" dirty="0" smtClean="0"/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特提请我周朝各地诸侯、百姓，从事商贸应在规定的市肆进行，不得到荒蛮偏僻的地方去做生意，否则，也要给予处罚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2516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参考文献：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 smtClean="0"/>
              <a:t>[</a:t>
            </a:r>
            <a:r>
              <a:rPr lang="en-US" altLang="zh-CN" sz="2400" dirty="0"/>
              <a:t>1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尚秀妍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兮甲盘铭汇释</a:t>
            </a:r>
            <a:r>
              <a:rPr lang="en-US" altLang="zh-CN" sz="2400" dirty="0" smtClean="0"/>
              <a:t>[</a:t>
            </a:r>
            <a:r>
              <a:rPr lang="en-US" altLang="zh-CN" sz="2400" dirty="0"/>
              <a:t>J</a:t>
            </a:r>
            <a:r>
              <a:rPr lang="en-US" altLang="zh-CN" sz="2400" dirty="0" smtClean="0"/>
              <a:t>].</a:t>
            </a:r>
            <a:r>
              <a:rPr lang="zh-CN" altLang="en-US" sz="2400" dirty="0" smtClean="0"/>
              <a:t>殷都学刊</a:t>
            </a:r>
            <a:r>
              <a:rPr lang="zh-CN" altLang="zh-CN" sz="2400" dirty="0" smtClean="0"/>
              <a:t>，</a:t>
            </a:r>
            <a:r>
              <a:rPr lang="en-US" altLang="zh-CN" sz="2400" dirty="0" smtClean="0"/>
              <a:t>2001(4).</a:t>
            </a:r>
            <a:endParaRPr lang="zh-CN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[2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秦永龙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西周金文选注</a:t>
            </a:r>
            <a:r>
              <a:rPr lang="en-US" altLang="zh-CN" sz="2400" dirty="0" smtClean="0"/>
              <a:t>[M].</a:t>
            </a:r>
            <a:r>
              <a:rPr lang="zh-CN" altLang="en-US" sz="2400" dirty="0" smtClean="0"/>
              <a:t>北京：北京师范大学出版社</a:t>
            </a:r>
            <a:r>
              <a:rPr lang="en-US" altLang="zh-CN" sz="2400" dirty="0"/>
              <a:t>,</a:t>
            </a:r>
            <a:r>
              <a:rPr lang="en-US" altLang="zh-CN" sz="2400" dirty="0" smtClean="0"/>
              <a:t>1992.186-194.</a:t>
            </a:r>
            <a:endParaRPr lang="zh-CN" altLang="zh-CN" sz="2400" dirty="0"/>
          </a:p>
          <a:p>
            <a:pPr marL="0" indent="0">
              <a:buNone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282395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CN" altLang="en-US" sz="7200" dirty="0" smtClean="0"/>
              <a:t>谢谢！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0317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889844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兮</a:t>
            </a:r>
            <a:r>
              <a:rPr lang="zh-CN" altLang="en-US" sz="2800" b="1" dirty="0">
                <a:latin typeface="华文隶书" panose="02010800040101010101" pitchFamily="2" charset="-122"/>
                <a:ea typeface="华文隶书" panose="02010800040101010101" pitchFamily="2" charset="-122"/>
              </a:rPr>
              <a:t>甲</a:t>
            </a:r>
            <a:r>
              <a:rPr lang="zh-CN" altLang="en-US" sz="28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盘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zh-CN" altLang="en-US" dirty="0"/>
              <a:t>兮甲盘</a:t>
            </a:r>
            <a:r>
              <a:rPr lang="zh-CN" altLang="en-US" dirty="0" smtClean="0"/>
              <a:t>，西周</a:t>
            </a:r>
            <a:r>
              <a:rPr lang="zh-CN" altLang="en-US" dirty="0"/>
              <a:t>晩期青铜器。宋代出土。铭文一百三十三字。记述兮甲（即尹吉甫）随从周宣王征伐玁狁，对南淮夷征收赋贡之事。因制作者兮甲，字吉父，一作吉甫，金文作兮甲、兮伯吉父，作器者兮甲之甲旧时释作田字，故此盘又称兮田盘、兮伯盘、兮伯吉父盘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清</a:t>
            </a:r>
            <a:r>
              <a:rPr lang="zh-CN" altLang="en-US" dirty="0"/>
              <a:t>吴式芬</a:t>
            </a:r>
            <a:r>
              <a:rPr lang="en-US" altLang="zh-CN" dirty="0"/>
              <a:t>《</a:t>
            </a:r>
            <a:r>
              <a:rPr lang="zh-CN" altLang="en-US" dirty="0"/>
              <a:t>攈古录</a:t>
            </a:r>
            <a:r>
              <a:rPr lang="en-US" altLang="zh-CN" dirty="0"/>
              <a:t>》</a:t>
            </a:r>
            <a:r>
              <a:rPr lang="zh-CN" altLang="en-US" dirty="0"/>
              <a:t>卷三作“兮田盘”，吴大澄</a:t>
            </a:r>
            <a:r>
              <a:rPr lang="en-US" altLang="zh-CN" dirty="0"/>
              <a:t>《</a:t>
            </a:r>
            <a:r>
              <a:rPr lang="zh-CN" altLang="en-US" dirty="0"/>
              <a:t>愙斋集古录</a:t>
            </a:r>
            <a:r>
              <a:rPr lang="en-US" altLang="zh-CN" dirty="0"/>
              <a:t>》</a:t>
            </a:r>
            <a:r>
              <a:rPr lang="zh-CN" altLang="en-US" dirty="0"/>
              <a:t>卷十六作“兮伯盘”，方浚益</a:t>
            </a:r>
            <a:r>
              <a:rPr lang="en-US" altLang="zh-CN" dirty="0"/>
              <a:t>《</a:t>
            </a:r>
            <a:r>
              <a:rPr lang="zh-CN" altLang="en-US" dirty="0"/>
              <a:t>缀遗斋彝器考释</a:t>
            </a:r>
            <a:r>
              <a:rPr lang="en-US" altLang="zh-CN" dirty="0"/>
              <a:t>》</a:t>
            </a:r>
            <a:r>
              <a:rPr lang="zh-CN" altLang="en-US" dirty="0"/>
              <a:t>卷七作“兮伯吉父盘”。参阅郭沫若</a:t>
            </a:r>
            <a:r>
              <a:rPr lang="en-US" altLang="zh-CN" dirty="0"/>
              <a:t>《</a:t>
            </a:r>
            <a:r>
              <a:rPr lang="zh-CN" altLang="en-US" dirty="0"/>
              <a:t>两周金文辞大系图录考释</a:t>
            </a:r>
            <a:r>
              <a:rPr lang="en-US" altLang="zh-CN" dirty="0"/>
              <a:t>》</a:t>
            </a:r>
            <a:r>
              <a:rPr lang="zh-CN" altLang="en-US" dirty="0"/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“兮甲盘”盘体呈圆形，盘沿边缘饰有花纹，底座圈足缺失。“兮甲盘”内底铸铭文</a:t>
            </a:r>
            <a:r>
              <a:rPr lang="en-US" altLang="zh-CN" dirty="0"/>
              <a:t>133</a:t>
            </a:r>
            <a:r>
              <a:rPr lang="zh-CN" altLang="en-US" dirty="0"/>
              <a:t>字，记述了周宣王伐严允（原作“玁狁”）的战争，获得战功而受赏赐一事。</a:t>
            </a:r>
          </a:p>
        </p:txBody>
      </p:sp>
    </p:spTree>
    <p:extLst>
      <p:ext uri="{BB962C8B-B14F-4D97-AF65-F5344CB8AC3E}">
        <p14:creationId xmlns:p14="http://schemas.microsoft.com/office/powerpoint/2010/main" val="28233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文物</a:t>
            </a:r>
            <a:r>
              <a:rPr lang="zh-CN" altLang="en-US" sz="32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历程</a:t>
            </a:r>
            <a:endParaRPr lang="zh-CN" altLang="en-US" sz="32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zh-CN" altLang="en-US" dirty="0"/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 </a:t>
            </a:r>
            <a:r>
              <a:rPr lang="zh-CN" altLang="en-US" dirty="0" smtClean="0">
                <a:latin typeface="+mn-ea"/>
              </a:rPr>
              <a:t>   相传</a:t>
            </a:r>
            <a:r>
              <a:rPr lang="zh-CN" altLang="en-US" dirty="0">
                <a:latin typeface="+mn-ea"/>
              </a:rPr>
              <a:t>“兮甲盘”于南宋时出土，曾被元代宰相鲜于枢等人收藏。历经数代收藏传递，至清末民初辗转入大收藏家陈介棋之手，随后“兮甲盘”不知下落。</a:t>
            </a:r>
          </a:p>
          <a:p>
            <a:pPr marL="0" indent="0">
              <a:buNone/>
            </a:pPr>
            <a:r>
              <a:rPr lang="zh-CN" altLang="en-US" dirty="0" smtClean="0">
                <a:latin typeface="+mn-ea"/>
              </a:rPr>
              <a:t>    上世纪</a:t>
            </a:r>
            <a:r>
              <a:rPr lang="zh-CN" altLang="en-US" dirty="0">
                <a:latin typeface="+mn-ea"/>
              </a:rPr>
              <a:t>，日本、香港曾先后传出发现“兮甲盘”的消息，但均被证实为伪造。直到</a:t>
            </a:r>
            <a:r>
              <a:rPr lang="en-US" altLang="zh-CN" dirty="0">
                <a:latin typeface="+mn-ea"/>
              </a:rPr>
              <a:t>2010</a:t>
            </a:r>
            <a:r>
              <a:rPr lang="zh-CN" altLang="en-US" dirty="0">
                <a:latin typeface="+mn-ea"/>
              </a:rPr>
              <a:t>年，一位旅居美国的华人在美国一家小型拍卖会上发现了“兮甲盘”，并花重金买下。</a:t>
            </a:r>
          </a:p>
          <a:p>
            <a:pPr marL="0" indent="0">
              <a:buNone/>
            </a:pPr>
            <a:r>
              <a:rPr lang="en-US" altLang="zh-CN" dirty="0" smtClean="0">
                <a:latin typeface="+mn-ea"/>
              </a:rPr>
              <a:t>    2014</a:t>
            </a:r>
            <a:r>
              <a:rPr lang="zh-CN" altLang="en-US" dirty="0">
                <a:latin typeface="+mn-ea"/>
              </a:rPr>
              <a:t>年，“兮甲盘”悄然回到中国展出，经中国多位权威专家鉴定确认为真品无疑。</a:t>
            </a:r>
          </a:p>
          <a:p>
            <a:pPr marL="0" indent="0">
              <a:buNone/>
            </a:pPr>
            <a:r>
              <a:rPr lang="zh-CN" altLang="en-US" dirty="0" smtClean="0">
                <a:latin typeface="+mn-ea"/>
              </a:rPr>
              <a:t>    “兮甲盘”</a:t>
            </a:r>
            <a:r>
              <a:rPr lang="zh-CN" altLang="en-US" dirty="0">
                <a:latin typeface="+mn-ea"/>
              </a:rPr>
              <a:t>的返乡之旅考察有据、流传有序，实属难得。“兮甲盘”的铭文记述了西周的官制、战争、封赏、税赋、奴隶、贸易管理等诸多细节铭文，它的“回归”对于研究西周历史、文化及体制具有重要意义</a:t>
            </a:r>
            <a:r>
              <a:rPr lang="zh-CN" altLang="en-US" dirty="0" smtClean="0">
                <a:latin typeface="+mn-ea"/>
              </a:rPr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66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3481"/>
            <a:ext cx="5328592" cy="649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u=3651001914,1370374628&amp;fm=23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1" y="332656"/>
            <a:ext cx="8448939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1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98072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隹五年三月既死霸庚寅，王初</a:t>
            </a:r>
            <a:r>
              <a:rPr lang="zh-CN" altLang="en-US" sz="2400" b="1" dirty="0">
                <a:solidFill>
                  <a:srgbClr val="FF0000"/>
                </a:solidFill>
              </a:rPr>
              <a:t>格</a:t>
            </a:r>
            <a:r>
              <a:rPr lang="zh-CN" altLang="en-US" sz="2400" b="1" dirty="0"/>
              <a:t>伐玁狁于（余吾），兮甲从王，折首执讯，休亡</a:t>
            </a:r>
            <a:r>
              <a:rPr lang="zh-CN" altLang="en-US" sz="2400" b="1" dirty="0">
                <a:solidFill>
                  <a:srgbClr val="FF0000"/>
                </a:solidFill>
              </a:rPr>
              <a:t>敃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愍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。</a:t>
            </a:r>
            <a:endParaRPr lang="en-US" altLang="zh-CN" sz="2400" b="1" dirty="0"/>
          </a:p>
        </p:txBody>
      </p:sp>
      <p:sp>
        <p:nvSpPr>
          <p:cNvPr id="3" name="矩形 2"/>
          <p:cNvSpPr/>
          <p:nvPr/>
        </p:nvSpPr>
        <p:spPr>
          <a:xfrm>
            <a:off x="699773" y="2492896"/>
            <a:ext cx="734481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r>
              <a:rPr lang="zh-CN" altLang="en-US" sz="2400" dirty="0" smtClean="0"/>
              <a:t>②</a:t>
            </a:r>
            <a:r>
              <a:rPr lang="zh-CN" altLang="en-US" sz="2400" dirty="0"/>
              <a:t>五年三月既死霸庚寅</a:t>
            </a:r>
            <a:r>
              <a:rPr lang="en-US" altLang="zh-CN" sz="2400" dirty="0"/>
              <a:t>——</a:t>
            </a:r>
            <a:r>
              <a:rPr lang="zh-CN" altLang="en-US" sz="2400" dirty="0"/>
              <a:t>王国维据长历推算为周宣王五年三月二十六日。陈连庆说：“查日本新城新藏</a:t>
            </a:r>
            <a:r>
              <a:rPr lang="en-US" altLang="zh-CN" sz="2400" dirty="0"/>
              <a:t>《</a:t>
            </a:r>
            <a:r>
              <a:rPr lang="zh-CN" altLang="en-US" sz="2400" dirty="0"/>
              <a:t>西周月朔干支表</a:t>
            </a:r>
            <a:r>
              <a:rPr lang="en-US" altLang="zh-CN" sz="2400" dirty="0"/>
              <a:t>》</a:t>
            </a:r>
            <a:r>
              <a:rPr lang="zh-CN" altLang="en-US" sz="2400" dirty="0"/>
              <a:t>，宣王五年（公元前</a:t>
            </a:r>
            <a:r>
              <a:rPr lang="en-US" altLang="zh-CN" sz="2400" dirty="0"/>
              <a:t>823</a:t>
            </a:r>
            <a:r>
              <a:rPr lang="zh-CN" altLang="en-US" sz="2400" dirty="0"/>
              <a:t>年）三月丙寅朔，庚寅恰为二十六日，可证成王氏的说法。”据此，该盘为周宣王时器无疑。</a:t>
            </a:r>
            <a:endParaRPr lang="en-US" altLang="zh-CN" sz="2400" dirty="0"/>
          </a:p>
          <a:p>
            <a:r>
              <a:rPr lang="zh-CN" altLang="en-US" sz="2400" dirty="0"/>
              <a:t>③各伐玁狁于（余吾）</a:t>
            </a:r>
            <a:r>
              <a:rPr lang="en-US" altLang="zh-CN" sz="2400" dirty="0"/>
              <a:t>——</a:t>
            </a:r>
            <a:r>
              <a:rPr lang="zh-CN" altLang="en-US" sz="2400" dirty="0"/>
              <a:t>前往          之地攻伐玁狁。</a:t>
            </a:r>
            <a:r>
              <a:rPr lang="zh-CN" altLang="en-US" sz="2400" dirty="0" smtClean="0">
                <a:solidFill>
                  <a:srgbClr val="FF0000"/>
                </a:solidFill>
              </a:rPr>
              <a:t>各，释为“格”，有打击、抗拒之意。</a:t>
            </a:r>
            <a:r>
              <a:rPr lang="zh-CN" altLang="en-US" sz="2400" dirty="0"/>
              <a:t>玁狁，北方游牧部落，西周中后期常与周王室有战事</a:t>
            </a:r>
            <a:r>
              <a:rPr lang="zh-CN" altLang="en-US" sz="2400" dirty="0" smtClean="0"/>
              <a:t>。</a:t>
            </a:r>
            <a:endParaRPr lang="en-US" altLang="zh-CN" sz="2400" dirty="0"/>
          </a:p>
        </p:txBody>
      </p:sp>
      <p:sp>
        <p:nvSpPr>
          <p:cNvPr id="4" name="矩形 3"/>
          <p:cNvSpPr/>
          <p:nvPr/>
        </p:nvSpPr>
        <p:spPr>
          <a:xfrm>
            <a:off x="712597" y="2123173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/>
              <a:t>【</a:t>
            </a:r>
            <a:r>
              <a:rPr lang="zh-CN" altLang="en-US" sz="3200" b="1" dirty="0"/>
              <a:t>注释</a:t>
            </a:r>
            <a:r>
              <a:rPr lang="en-US" altLang="zh-CN" sz="3200" b="1" dirty="0"/>
              <a:t>】</a:t>
            </a:r>
            <a:endParaRPr lang="zh-CN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666102" y="611396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/>
              <a:t>【</a:t>
            </a:r>
            <a:r>
              <a:rPr lang="zh-CN" altLang="en-US" sz="3200" b="1" dirty="0"/>
              <a:t>原文</a:t>
            </a:r>
            <a:r>
              <a:rPr lang="en-US" altLang="zh-CN" sz="3200" b="1" dirty="0" smtClean="0"/>
              <a:t>】</a:t>
            </a:r>
            <a:endParaRPr lang="zh-CN" alt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797" y="4619972"/>
            <a:ext cx="5619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2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8136904" cy="5400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④</a:t>
            </a:r>
            <a:r>
              <a:rPr lang="zh-CN" altLang="en-US" sz="2400" dirty="0"/>
              <a:t>从王</a:t>
            </a:r>
            <a:r>
              <a:rPr lang="en-US" altLang="zh-CN" sz="2400" dirty="0"/>
              <a:t>——</a:t>
            </a:r>
            <a:r>
              <a:rPr lang="zh-CN" altLang="en-US" sz="2400" dirty="0"/>
              <a:t>谓跟随周王出征。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⑤折首执讯</a:t>
            </a:r>
            <a:r>
              <a:rPr lang="en-US" altLang="zh-CN" sz="2400" dirty="0"/>
              <a:t>——</a:t>
            </a:r>
            <a:r>
              <a:rPr lang="zh-CN" altLang="en-US" sz="2400" dirty="0"/>
              <a:t>杀死敌人，抓获</a:t>
            </a:r>
            <a:r>
              <a:rPr lang="zh-CN" altLang="en-US" sz="2400" dirty="0" smtClean="0"/>
              <a:t>俘虏，生擒的俘虏有待审讯。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⑥休</a:t>
            </a:r>
            <a:r>
              <a:rPr lang="en-US" altLang="zh-CN" sz="2400" dirty="0"/>
              <a:t>——</a:t>
            </a:r>
            <a:r>
              <a:rPr lang="zh-CN" altLang="en-US" sz="2400" dirty="0"/>
              <a:t>休美，此为嘉奖之辞，谓兮甲在战斗中表现好，战果辉煌。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⑦亡敃</a:t>
            </a:r>
            <a:r>
              <a:rPr lang="en-US" altLang="zh-CN" sz="2400" dirty="0"/>
              <a:t>(</a:t>
            </a:r>
            <a:r>
              <a:rPr lang="zh-CN" altLang="en-US" sz="2400" dirty="0"/>
              <a:t>愍</a:t>
            </a:r>
            <a:r>
              <a:rPr lang="en-US" altLang="zh-CN" sz="2400" dirty="0"/>
              <a:t>)——</a:t>
            </a:r>
            <a:r>
              <a:rPr lang="zh-CN" altLang="en-US" sz="2400" dirty="0"/>
              <a:t>犹言无忧，愍为忧痛之意。无愍，指兮甲为王除掉了玁狁入寇之忧患</a:t>
            </a:r>
            <a:r>
              <a:rPr lang="zh-CN" altLang="en-US" sz="2400" dirty="0" smtClean="0"/>
              <a:t>。</a:t>
            </a:r>
            <a:endParaRPr lang="en-US" altLang="zh-CN" sz="2400" b="1" dirty="0"/>
          </a:p>
          <a:p>
            <a:pPr marL="0" indent="0">
              <a:buNone/>
            </a:pPr>
            <a:endParaRPr lang="en-US" altLang="zh-CN" sz="2400" b="1" dirty="0" smtClean="0"/>
          </a:p>
          <a:p>
            <a:pPr marL="0" indent="0">
              <a:buNone/>
            </a:pPr>
            <a:r>
              <a:rPr lang="en-US" altLang="zh-CN" b="1" dirty="0" smtClean="0"/>
              <a:t>【</a:t>
            </a:r>
            <a:r>
              <a:rPr lang="zh-CN" altLang="en-US" b="1" dirty="0"/>
              <a:t>译文</a:t>
            </a:r>
            <a:r>
              <a:rPr lang="en-US" altLang="zh-CN" b="1" dirty="0" smtClean="0"/>
              <a:t>】</a:t>
            </a:r>
          </a:p>
          <a:p>
            <a:pPr marL="0" indent="0">
              <a:buNone/>
            </a:pPr>
            <a:r>
              <a:rPr lang="zh-CN" altLang="en-US" sz="2400" dirty="0" smtClean="0"/>
              <a:t>周宣王</a:t>
            </a:r>
            <a:r>
              <a:rPr lang="zh-CN" altLang="en-US" sz="2400" dirty="0"/>
              <a:t>五年三月（月晦）庚寅日，宣王最初下令讨伐玁狁，逐之太原。兮甲吉甫遵王命，克敌执俘，凯旋归来。</a:t>
            </a:r>
            <a:endParaRPr lang="en-US" altLang="zh-CN" sz="2200" dirty="0" smtClean="0"/>
          </a:p>
          <a:p>
            <a:pPr marL="0" indent="0">
              <a:buNone/>
            </a:pP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105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93552" y="1893025"/>
            <a:ext cx="8229600" cy="346075"/>
          </a:xfrm>
        </p:spPr>
        <p:txBody>
          <a:bodyPr>
            <a:noAutofit/>
          </a:bodyPr>
          <a:lstStyle/>
          <a:p>
            <a:pPr algn="l"/>
            <a:r>
              <a:rPr lang="en-US" altLang="zh-CN" sz="3200" b="1" dirty="0" smtClean="0"/>
              <a:t> 【</a:t>
            </a:r>
            <a:r>
              <a:rPr lang="zh-CN" altLang="en-US" sz="3200" b="1" dirty="0"/>
              <a:t>注释</a:t>
            </a:r>
            <a:r>
              <a:rPr lang="en-US" altLang="zh-CN" sz="3200" b="1" dirty="0"/>
              <a:t>】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521387" y="2348880"/>
            <a:ext cx="8229600" cy="431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⑧</a:t>
            </a:r>
            <a:r>
              <a:rPr lang="zh-CN" altLang="en-US" sz="2400" dirty="0"/>
              <a:t>軥</a:t>
            </a:r>
            <a:r>
              <a:rPr lang="zh-CN" altLang="en-US" sz="2400" dirty="0" smtClean="0"/>
              <a:t>车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驹为二岁马，即小马，引申之，凡少小者皆可称驹、驹车，为小型轻车。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⑨</a:t>
            </a:r>
            <a:r>
              <a:rPr lang="zh-CN" altLang="en-US" sz="2400" dirty="0"/>
              <a:t>政（征）司（治）成周四方</a:t>
            </a:r>
            <a:r>
              <a:rPr lang="zh-CN" altLang="en-US" sz="2400" dirty="0" smtClean="0"/>
              <a:t>责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职司成周及四方的赋敛。政，征集、征收、征敛</a:t>
            </a:r>
            <a:r>
              <a:rPr lang="zh-CN" altLang="en-US" sz="2400" dirty="0"/>
              <a:t>。司（治</a:t>
            </a:r>
            <a:r>
              <a:rPr lang="zh-CN" altLang="en-US" sz="2400" dirty="0" smtClean="0"/>
              <a:t>），义为“管理”。责</a:t>
            </a:r>
            <a:r>
              <a:rPr lang="zh-CN" altLang="en-US" sz="2400" dirty="0"/>
              <a:t>（积</a:t>
            </a:r>
            <a:r>
              <a:rPr lang="zh-CN" altLang="en-US" sz="2400" dirty="0" smtClean="0"/>
              <a:t>），委积，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说文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中，责为债的本字，此指贡赋。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⑩</a:t>
            </a:r>
            <a:r>
              <a:rPr lang="zh-CN" altLang="en-US" sz="2400" dirty="0"/>
              <a:t>淮</a:t>
            </a:r>
            <a:r>
              <a:rPr lang="zh-CN" altLang="en-US" sz="2400" dirty="0" smtClean="0"/>
              <a:t>夷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古代中原对江淮流域少数民族的称谓。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b="1" dirty="0" smtClean="0"/>
              <a:t>【</a:t>
            </a:r>
            <a:r>
              <a:rPr lang="zh-CN" altLang="en-US" b="1" dirty="0" smtClean="0"/>
              <a:t>译文</a:t>
            </a:r>
            <a:r>
              <a:rPr lang="en-US" altLang="zh-CN" b="1" dirty="0" smtClean="0"/>
              <a:t>】</a:t>
            </a:r>
          </a:p>
          <a:p>
            <a:pPr marL="0" indent="0">
              <a:buNone/>
            </a:pPr>
            <a:r>
              <a:rPr lang="zh-CN" altLang="en-US" sz="2400" dirty="0" smtClean="0"/>
              <a:t>宣王赏赐兮甲吉甫四匹良马，一辆軥车。宣王又命兮甲吉甫东去成周（洛阳）掌政执法，责令四方交纳粮赋。</a:t>
            </a:r>
            <a:endParaRPr lang="en-US" altLang="zh-CN" sz="2400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188640"/>
            <a:ext cx="1928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/>
              <a:t> 【</a:t>
            </a:r>
            <a:r>
              <a:rPr lang="zh-CN" altLang="en-US" sz="3200" b="1" dirty="0"/>
              <a:t>原文</a:t>
            </a:r>
            <a:r>
              <a:rPr lang="en-US" altLang="zh-CN" sz="3200" b="1" dirty="0"/>
              <a:t>】</a:t>
            </a:r>
            <a:endParaRPr lang="zh-CN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539552" y="692696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王赐兮甲马四匹、軥车，王令甲</a:t>
            </a:r>
            <a:r>
              <a:rPr lang="zh-CN" altLang="en-US" sz="2400" b="1" dirty="0">
                <a:solidFill>
                  <a:srgbClr val="FF0000"/>
                </a:solidFill>
              </a:rPr>
              <a:t>政</a:t>
            </a:r>
            <a:r>
              <a:rPr lang="zh-CN" altLang="en-US" sz="2400" b="1" dirty="0"/>
              <a:t>（征）司（治）成周四方责（积），至于南淮夷。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9123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29600" cy="56165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sz="4100" b="1" dirty="0" smtClean="0"/>
              <a:t>【</a:t>
            </a:r>
            <a:r>
              <a:rPr lang="zh-CN" altLang="en-US" sz="4100" b="1" dirty="0"/>
              <a:t>原文</a:t>
            </a:r>
            <a:r>
              <a:rPr lang="en-US" altLang="zh-CN" sz="4100" b="1" dirty="0"/>
              <a:t>】</a:t>
            </a:r>
            <a:endParaRPr lang="zh-CN" altLang="en-US" sz="4100" dirty="0"/>
          </a:p>
          <a:p>
            <a:pPr marL="0" indent="0">
              <a:buNone/>
            </a:pPr>
            <a:r>
              <a:rPr lang="zh-CN" altLang="en-US" sz="3400" b="1" dirty="0"/>
              <a:t>淮夷旧我帛</a:t>
            </a:r>
            <a:r>
              <a:rPr lang="zh-CN" altLang="en-US" sz="3400" b="1" dirty="0">
                <a:solidFill>
                  <a:srgbClr val="FF0000"/>
                </a:solidFill>
              </a:rPr>
              <a:t>畮</a:t>
            </a:r>
            <a:r>
              <a:rPr lang="zh-CN" altLang="en-US" sz="3400" b="1" dirty="0"/>
              <a:t>（贿）人，毋敢不出其帛、其责（积）、其进人，其贾，毋敢不即</a:t>
            </a:r>
            <a:r>
              <a:rPr lang="zh-CN" altLang="en-US" sz="3400" b="1" dirty="0">
                <a:solidFill>
                  <a:srgbClr val="FF0000"/>
                </a:solidFill>
              </a:rPr>
              <a:t>次</a:t>
            </a:r>
            <a:r>
              <a:rPr lang="zh-CN" altLang="en-US" sz="3400" b="1" dirty="0"/>
              <a:t>即市，敢不用命，则即刑扑伐</a:t>
            </a:r>
            <a:r>
              <a:rPr lang="zh-CN" altLang="en-US" sz="3400" b="1" dirty="0" smtClean="0"/>
              <a:t>。</a:t>
            </a:r>
            <a:endParaRPr lang="en-US" altLang="zh-CN" sz="3400" b="1" dirty="0"/>
          </a:p>
          <a:p>
            <a:pPr marL="0" indent="0">
              <a:buNone/>
            </a:pPr>
            <a:r>
              <a:rPr lang="en-US" altLang="zh-CN" sz="4100" b="1" dirty="0" smtClean="0"/>
              <a:t>【</a:t>
            </a:r>
            <a:r>
              <a:rPr lang="zh-CN" altLang="en-US" sz="4100" b="1" dirty="0" smtClean="0"/>
              <a:t>注释</a:t>
            </a:r>
            <a:r>
              <a:rPr lang="en-US" altLang="zh-CN" sz="4100" b="1" dirty="0" smtClean="0"/>
              <a:t>】</a:t>
            </a:r>
          </a:p>
          <a:p>
            <a:pPr marL="0" indent="0">
              <a:buNone/>
            </a:pPr>
            <a:r>
              <a:rPr lang="zh-CN" altLang="en-US" sz="3100" dirty="0" smtClean="0"/>
              <a:t>⑪淮夷旧我帛畮（贿）人</a:t>
            </a:r>
            <a:r>
              <a:rPr lang="en-US" altLang="zh-CN" sz="3100" dirty="0" smtClean="0"/>
              <a:t>——</a:t>
            </a:r>
            <a:r>
              <a:rPr lang="zh-CN" altLang="en-US" sz="3100" dirty="0" smtClean="0"/>
              <a:t>淮夷原本就是为我事农桑的臣民。帛畮（贿）人，指从事桑麻田作之人。</a:t>
            </a:r>
            <a:endParaRPr lang="en-US" altLang="zh-CN" sz="3100" dirty="0" smtClean="0"/>
          </a:p>
          <a:p>
            <a:pPr marL="0" indent="0">
              <a:buNone/>
            </a:pPr>
            <a:r>
              <a:rPr lang="zh-CN" altLang="en-US" sz="3100" dirty="0" smtClean="0"/>
              <a:t>⑫毋敢不出其帛</a:t>
            </a:r>
            <a:r>
              <a:rPr lang="en-US" altLang="zh-CN" sz="3100" dirty="0" smtClean="0"/>
              <a:t>——</a:t>
            </a:r>
            <a:r>
              <a:rPr lang="zh-CN" altLang="en-US" sz="3100" dirty="0" smtClean="0"/>
              <a:t>淮夷不敢不贡献出他们的布帛租赋。</a:t>
            </a:r>
            <a:endParaRPr lang="en-US" altLang="zh-CN" sz="3100" dirty="0" smtClean="0"/>
          </a:p>
          <a:p>
            <a:pPr marL="0" indent="0">
              <a:buNone/>
            </a:pPr>
            <a:r>
              <a:rPr lang="zh-CN" altLang="en-US" sz="3100" dirty="0" smtClean="0"/>
              <a:t>⑬其进人，其贾，毋敢不即次即市</a:t>
            </a:r>
            <a:r>
              <a:rPr lang="en-US" altLang="zh-CN" sz="3100" dirty="0" smtClean="0"/>
              <a:t>——</a:t>
            </a:r>
            <a:r>
              <a:rPr lang="zh-CN" altLang="en-US" sz="3100" dirty="0" smtClean="0"/>
              <a:t>淮夷进献奴隶一定要到军队驻地办理，交纳实物贡赋一定要送到官府。进人，进献奴隶。即，趋就。</a:t>
            </a:r>
            <a:endParaRPr lang="en-US" altLang="zh-CN" sz="3100" dirty="0" smtClean="0"/>
          </a:p>
          <a:p>
            <a:pPr marL="0" indent="0">
              <a:buNone/>
            </a:pPr>
            <a:r>
              <a:rPr lang="zh-CN" altLang="en-US" sz="3100" dirty="0" smtClean="0"/>
              <a:t>⑭敢不用命，则即刑扑伐</a:t>
            </a:r>
            <a:r>
              <a:rPr lang="en-US" altLang="zh-CN" sz="3100" dirty="0" smtClean="0"/>
              <a:t>——</a:t>
            </a:r>
            <a:r>
              <a:rPr lang="zh-CN" altLang="en-US" sz="3100" dirty="0" smtClean="0"/>
              <a:t>淮夷胆敢不服从周王室的政令，就对他们加以刑律的惩处和武力的镇压。</a:t>
            </a:r>
            <a:endParaRPr lang="en-US" altLang="zh-CN" sz="3100" dirty="0" smtClean="0"/>
          </a:p>
          <a:p>
            <a:pPr marL="0" indent="0">
              <a:buNone/>
            </a:pPr>
            <a:r>
              <a:rPr lang="en-US" altLang="zh-CN" sz="4100" b="1" dirty="0"/>
              <a:t>【</a:t>
            </a:r>
            <a:r>
              <a:rPr lang="zh-CN" altLang="en-US" sz="4100" b="1" dirty="0"/>
              <a:t>译文</a:t>
            </a:r>
            <a:r>
              <a:rPr lang="en-US" altLang="zh-CN" sz="4100" b="1" dirty="0" smtClean="0"/>
              <a:t>】</a:t>
            </a:r>
          </a:p>
          <a:p>
            <a:pPr marL="0" indent="0">
              <a:buNone/>
            </a:pPr>
            <a:r>
              <a:rPr lang="zh-CN" altLang="en-US" dirty="0" smtClean="0"/>
              <a:t>淮</a:t>
            </a:r>
            <a:r>
              <a:rPr lang="zh-CN" altLang="en-US" dirty="0"/>
              <a:t>夷，原向我周朝交纳贡帛的农人，不得欠缴贡帛、粮赋。他们来往、经商，不得扰乱地方和市肆。若胆敢违反周王的法令，则予以刑罚、征讨。</a:t>
            </a:r>
            <a:endParaRPr lang="en-US" altLang="zh-CN" b="1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698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491</TotalTime>
  <Words>1256</Words>
  <Application>Microsoft Office PowerPoint</Application>
  <PresentationFormat>全屏显示(4:3)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跋涉</vt:lpstr>
      <vt:lpstr>兮甲盘   王莹莹 2014033033</vt:lpstr>
      <vt:lpstr>PowerPoint 演示文稿</vt:lpstr>
      <vt:lpstr>文物历程</vt:lpstr>
      <vt:lpstr>PowerPoint 演示文稿</vt:lpstr>
      <vt:lpstr>PowerPoint 演示文稿</vt:lpstr>
      <vt:lpstr>PowerPoint 演示文稿</vt:lpstr>
      <vt:lpstr>PowerPoint 演示文稿</vt:lpstr>
      <vt:lpstr> 【注释】</vt:lpstr>
      <vt:lpstr>PowerPoint 演示文稿</vt:lpstr>
      <vt:lpstr>PowerPoint 演示文稿</vt:lpstr>
      <vt:lpstr>参考文献：</vt:lpstr>
      <vt:lpstr>谢谢！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兮甲盘</dc:title>
  <dc:creator>lenovo</dc:creator>
  <cp:lastModifiedBy>lenovo</cp:lastModifiedBy>
  <cp:revision>77</cp:revision>
  <dcterms:created xsi:type="dcterms:W3CDTF">2017-05-09T07:33:36Z</dcterms:created>
  <dcterms:modified xsi:type="dcterms:W3CDTF">2017-06-15T08:13:06Z</dcterms:modified>
</cp:coreProperties>
</file>