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4" r:id="rId3"/>
    <p:sldId id="260" r:id="rId4"/>
    <p:sldId id="285" r:id="rId5"/>
    <p:sldId id="258" r:id="rId6"/>
    <p:sldId id="286" r:id="rId7"/>
    <p:sldId id="267" r:id="rId8"/>
    <p:sldId id="270" r:id="rId9"/>
    <p:sldId id="269" r:id="rId10"/>
    <p:sldId id="280" r:id="rId11"/>
    <p:sldId id="272" r:id="rId12"/>
    <p:sldId id="273" r:id="rId13"/>
    <p:sldId id="275" r:id="rId14"/>
    <p:sldId id="276" r:id="rId15"/>
    <p:sldId id="277" r:id="rId16"/>
    <p:sldId id="278" r:id="rId17"/>
    <p:sldId id="283" r:id="rId18"/>
    <p:sldId id="287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0FFB3-5AC4-475B-A0A9-4DA06054E93D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788C-0A4A-48B9-B326-AD03D487E5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7788C-0A4A-48B9-B326-AD03D487E53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7100910" cy="1298575"/>
          </a:xfrm>
        </p:spPr>
        <p:txBody>
          <a:bodyPr>
            <a:noAutofit/>
          </a:bodyPr>
          <a:lstStyle/>
          <a:p>
            <a:r>
              <a:rPr lang="zh-CN" altLang="en-US" sz="7200" dirty="0" smtClean="0">
                <a:solidFill>
                  <a:schemeClr val="accent3">
                    <a:lumMod val="50000"/>
                  </a:schemeClr>
                </a:solidFill>
                <a:effectLst/>
                <a:latin typeface="黑体" pitchFamily="49" charset="-122"/>
                <a:ea typeface="黑体" pitchFamily="49" charset="-122"/>
              </a:rPr>
              <a:t>王子午</a:t>
            </a:r>
            <a:r>
              <a:rPr lang="zh-CN" altLang="en-US" sz="7200" dirty="0" smtClean="0">
                <a:solidFill>
                  <a:schemeClr val="accent3">
                    <a:lumMod val="50000"/>
                  </a:schemeClr>
                </a:solidFill>
                <a:effectLst/>
                <a:latin typeface="黑体" pitchFamily="49" charset="-122"/>
                <a:ea typeface="黑体" pitchFamily="49" charset="-122"/>
              </a:rPr>
              <a:t>鼎</a:t>
            </a:r>
            <a:endParaRPr lang="zh-CN" altLang="en-US" sz="7200" dirty="0">
              <a:solidFill>
                <a:schemeClr val="accent3">
                  <a:lumMod val="50000"/>
                </a:schemeClr>
              </a:solidFill>
              <a:effectLst/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chemeClr val="accent3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2014033028  </a:t>
            </a:r>
            <a:r>
              <a:rPr lang="zh-CN" altLang="en-US" sz="4000" dirty="0" smtClean="0">
                <a:solidFill>
                  <a:schemeClr val="accent3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闫</a:t>
            </a:r>
            <a:r>
              <a:rPr lang="zh-CN" altLang="en-US" sz="4000" dirty="0" smtClean="0">
                <a:solidFill>
                  <a:schemeClr val="accent3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丽敏</a:t>
            </a:r>
            <a:endParaRPr lang="zh-CN" altLang="en-US" sz="4000" dirty="0">
              <a:solidFill>
                <a:schemeClr val="accent3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marL="0" indent="72000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从上引可知王子午为楚庄王之子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楚共王时为司马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曾参加对吴的庸浦之战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大败吴师。楚康王二年为令尹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康王六年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帅师伐郑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无功而 还。康王八年夏天卒。前后任令尹六年。此篇铭文前边说王子午自作器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后边又说令尹子庚。是知此组鼎是子庚生前任令尹时所铸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即铸于公元前</a:t>
            </a:r>
            <a:r>
              <a:rPr lang="en-US" altLang="zh-CN" dirty="0" smtClean="0">
                <a:ea typeface="宋体" pitchFamily="2" charset="-122"/>
              </a:rPr>
              <a:t>558</a:t>
            </a:r>
            <a:r>
              <a:rPr lang="zh-CN" altLang="zh-CN" dirty="0" smtClean="0">
                <a:ea typeface="宋体" pitchFamily="2" charset="-122"/>
              </a:rPr>
              <a:t>一</a:t>
            </a:r>
            <a:r>
              <a:rPr lang="en-US" altLang="zh-CN" dirty="0" smtClean="0">
                <a:ea typeface="宋体" pitchFamily="2" charset="-122"/>
              </a:rPr>
              <a:t>552</a:t>
            </a:r>
            <a:r>
              <a:rPr lang="zh-CN" altLang="zh-CN" dirty="0" smtClean="0">
                <a:ea typeface="宋体" pitchFamily="2" charset="-122"/>
              </a:rPr>
              <a:t>年之间。</a:t>
            </a:r>
          </a:p>
          <a:p>
            <a:pPr marL="0" indent="72000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王子午既是庄王之子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按照春秋时长子继承王位的惯例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应是楚共王之弟。据《左传》载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楚共王继位时年仅十岁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在位三十一年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卒年 四十一岁。王子午是在楚康王八年死的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晚于共王八年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zh-CN" altLang="zh-CN" dirty="0" smtClean="0">
                <a:ea typeface="宋体" pitchFamily="2" charset="-122"/>
              </a:rPr>
              <a:t>那么王子午死时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当在四十六岁左右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最大不能超过四十九岁。</a:t>
            </a:r>
            <a:endParaRPr lang="zh-CN" altLang="en-US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【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䵼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）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彝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齍）鼎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sz="3600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“䵼”：烹煮牲肉以祭祀。“禹收九牧之金，铸九鼎，皆尝亨（烹）～上帝鬼神。”</a:t>
            </a:r>
            <a:endParaRPr lang="en-US" altLang="zh-CN" sz="3600" dirty="0" smtClean="0"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“齍”：古代盛谷物的祭器，“凡祭祀，赞玉齍。”古通“粢”，稷，谷物，“辨六齍之名物与其用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。”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sz="3600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䵼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）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彝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齍）鼎：应该指的就是用来祭祀的青铜礼器。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用亯（享以）孝（于）我皇且（祖）文考</a:t>
            </a:r>
            <a:r>
              <a:rPr lang="en-US" altLang="zh-CN" dirty="0" smtClean="0">
                <a:ea typeface="宋体" pitchFamily="2" charset="-122"/>
              </a:rPr>
              <a:t>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亯</a:t>
            </a:r>
            <a:r>
              <a:rPr lang="zh-CN" altLang="en-US" dirty="0" smtClean="0">
                <a:ea typeface="宋体" pitchFamily="2" charset="-122"/>
              </a:rPr>
              <a:t>”同“享”，为祭品，用来献祭。如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说文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亯</a:t>
            </a:r>
            <a:r>
              <a:rPr lang="zh-CN" altLang="en-US" dirty="0" smtClean="0">
                <a:ea typeface="宋体" pitchFamily="2" charset="-122"/>
              </a:rPr>
              <a:t>，献也，从高省。曰象执物形。”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孝经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曰：“祭则鬼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亯</a:t>
            </a:r>
            <a:r>
              <a:rPr lang="zh-CN" altLang="en-US" dirty="0" smtClean="0">
                <a:ea typeface="宋体" pitchFamily="2" charset="-122"/>
              </a:rPr>
              <a:t>之。”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ea typeface="宋体" pitchFamily="2" charset="-122"/>
              </a:rPr>
              <a:t>且”即祖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zh-CN" altLang="zh-CN" dirty="0" smtClean="0">
                <a:ea typeface="宋体" pitchFamily="2" charset="-122"/>
              </a:rPr>
              <a:t>皇祖文考</a:t>
            </a:r>
            <a:r>
              <a:rPr lang="zh-CN" altLang="en-US" dirty="0" smtClean="0">
                <a:ea typeface="宋体" pitchFamily="2" charset="-122"/>
              </a:rPr>
              <a:t>，应该</a:t>
            </a:r>
            <a:r>
              <a:rPr lang="zh-CN" altLang="zh-CN" dirty="0" smtClean="0">
                <a:ea typeface="宋体" pitchFamily="2" charset="-122"/>
              </a:rPr>
              <a:t>是指楚文王。《史记·楚世家》“楚自文王始都</a:t>
            </a:r>
            <a:r>
              <a:rPr lang="zh-CN" altLang="en-US" dirty="0" smtClean="0">
                <a:ea typeface="宋体" pitchFamily="2" charset="-122"/>
              </a:rPr>
              <a:t>郢</a:t>
            </a:r>
            <a:r>
              <a:rPr lang="zh-CN" altLang="zh-CN" dirty="0" smtClean="0">
                <a:ea typeface="宋体" pitchFamily="2" charset="-122"/>
              </a:rPr>
              <a:t>。”文王庙可能在郢都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子庚作鼎以享之。</a:t>
            </a:r>
            <a:endParaRPr lang="en-US" altLang="zh-CN" dirty="0" smtClean="0">
              <a:ea typeface="宋体" pitchFamily="2" charset="-122"/>
            </a:endParaRPr>
          </a:p>
          <a:p>
            <a:pPr algn="just"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用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蕲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（祈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）（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眉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）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壽</a:t>
            </a:r>
            <a:r>
              <a:rPr lang="en-US" altLang="zh-CN" dirty="0" smtClean="0">
                <a:ea typeface="宋体" pitchFamily="2" charset="-122"/>
              </a:rPr>
              <a:t>】</a:t>
            </a:r>
            <a:endParaRPr lang="zh-CN" altLang="en-US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祈</a:t>
            </a:r>
            <a:r>
              <a:rPr lang="zh-CN" altLang="en-US" dirty="0" smtClean="0">
                <a:ea typeface="宋体" pitchFamily="2" charset="-122"/>
              </a:rPr>
              <a:t>”为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蕲字异体，向神求福的意思。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说文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“祈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,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求福也。”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 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周礼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·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大祝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“掌六祈。”</a:t>
            </a:r>
            <a:endParaRPr lang="en-US" altLang="zh-CN" dirty="0" smtClean="0"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“眉寿”，长寿。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诗</a:t>
            </a:r>
            <a:r>
              <a:rPr lang="en-US" altLang="zh-CN" dirty="0" smtClean="0">
                <a:ea typeface="宋体" pitchFamily="2" charset="-122"/>
              </a:rPr>
              <a:t>·</a:t>
            </a:r>
            <a:r>
              <a:rPr lang="zh-CN" altLang="en-US" dirty="0" smtClean="0">
                <a:ea typeface="宋体" pitchFamily="2" charset="-122"/>
              </a:rPr>
              <a:t>幽风</a:t>
            </a:r>
            <a:r>
              <a:rPr lang="en-US" altLang="zh-CN" dirty="0" smtClean="0">
                <a:ea typeface="宋体" pitchFamily="2" charset="-122"/>
              </a:rPr>
              <a:t>·</a:t>
            </a:r>
            <a:r>
              <a:rPr lang="zh-CN" altLang="en-US" dirty="0" smtClean="0">
                <a:ea typeface="宋体" pitchFamily="2" charset="-122"/>
              </a:rPr>
              <a:t>七月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：“为此春酒，以介眉寿。”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“用祈眉寿”是西周、春秋时期青铜器铭文中的常用语，即用以祈求长寿之意。</a:t>
            </a:r>
            <a:endParaRPr lang="zh-CN" altLang="zh-CN" dirty="0" smtClean="0">
              <a:ea typeface="宋体" pitchFamily="2" charset="-122"/>
            </a:endParaRPr>
          </a:p>
          <a:p>
            <a:pPr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928670"/>
            <a:ext cx="8543956" cy="54292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（弘恭舒迟）</a:t>
            </a:r>
            <a:r>
              <a:rPr lang="en-US" altLang="zh-CN" dirty="0" smtClean="0">
                <a:ea typeface="宋体" pitchFamily="2" charset="-122"/>
              </a:rPr>
              <a:t>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latin typeface="+mj-ea"/>
                <a:ea typeface="宋体" pitchFamily="2" charset="-122"/>
                <a:cs typeface="Tahoma" pitchFamily="34" charset="0"/>
              </a:rPr>
              <a:t>弘</a:t>
            </a:r>
            <a:r>
              <a:rPr lang="zh-CN" altLang="zh-CN" dirty="0" smtClean="0">
                <a:ea typeface="宋体" pitchFamily="2" charset="-122"/>
              </a:rPr>
              <a:t>恭舒迟” 意即恭敬礼让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从容不迫。</a:t>
            </a:r>
            <a:endParaRPr lang="en-US" altLang="zh-CN" dirty="0" smtClean="0">
              <a:ea typeface="宋体" pitchFamily="2" charset="-122"/>
            </a:endParaRPr>
          </a:p>
          <a:p>
            <a:pPr algn="just"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畏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忌）趩趩</a:t>
            </a:r>
            <a:r>
              <a:rPr lang="en-US" altLang="zh-CN" dirty="0" smtClean="0">
                <a:ea typeface="宋体" pitchFamily="2" charset="-122"/>
              </a:rPr>
              <a:t>】</a:t>
            </a:r>
          </a:p>
          <a:p>
            <a:pPr algn="just">
              <a:buNone/>
            </a:pP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畏忌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，有所顾忌。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趩趩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即翼翼。即小心翼翼。</a:t>
            </a:r>
            <a:endParaRPr lang="en-US" altLang="zh-CN" dirty="0" smtClean="0"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敬氒（厥）盟祀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】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氒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”同厥。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说文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；“厥，发石也，从厂欮声。” 意为“上半身憋气（发力）”。“厂”指“石崖”。“厂”与“欮”联合起来表示“采石于崖”。本义：憋气发力，采石于崖。引申义为极尽全力。</a:t>
            </a:r>
            <a:endParaRPr lang="en-US" altLang="zh-CN" dirty="0" smtClean="0"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“敬厥盟祀”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恭敬地进行其盟祀大礼。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algn="just">
              <a:buNone/>
            </a:pP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zh-CN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1436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余不（畏）不差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】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“畏”多用来表示怕、敬服之意。此字见于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吴王夫差剑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国差商末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等器。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“差”，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荀子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·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天论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：“乱生其差。”杨倞注：“差，谬也。”伍仕谦说“不畏不差，犹言我既不威猛也无失德。”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余不畏不差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也可以译为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我不畏惧也不软弱。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惠于政德，（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淑）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于威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义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（儀）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惠于政德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说文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：“惠，仁也。”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论语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·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公治长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：“其养民也惠。”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 惄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淑）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于威義（儀）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”“惄”</a:t>
            </a:r>
            <a:r>
              <a:rPr lang="zh-CN" altLang="zh-CN" dirty="0" smtClean="0">
                <a:ea typeface="宋体" pitchFamily="2" charset="-122"/>
              </a:rPr>
              <a:t>即</a:t>
            </a:r>
            <a:r>
              <a:rPr lang="zh-CN" altLang="en-US" dirty="0" smtClean="0">
                <a:ea typeface="宋体" pitchFamily="2" charset="-122"/>
              </a:rPr>
              <a:t>“淑”，</a:t>
            </a:r>
            <a:r>
              <a:rPr lang="zh-CN" altLang="zh-CN" dirty="0" smtClean="0">
                <a:ea typeface="宋体" pitchFamily="2" charset="-122"/>
              </a:rPr>
              <a:t>从水叔声。</a:t>
            </a:r>
            <a:r>
              <a:rPr lang="zh-CN" altLang="en-US" dirty="0" smtClean="0">
                <a:ea typeface="宋体" pitchFamily="2" charset="-122"/>
              </a:rPr>
              <a:t>本义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水清澈</a:t>
            </a:r>
            <a:r>
              <a:rPr lang="zh-CN" altLang="zh-CN" dirty="0" smtClean="0">
                <a:ea typeface="宋体" pitchFamily="2" charset="-122"/>
              </a:rPr>
              <a:t>。《说文》“淑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清湛也。”《诗经·大雅·桑柔》“其何能淑。”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郑盏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“淑，善也，使善听狱之吏</a:t>
            </a:r>
            <a:r>
              <a:rPr lang="zh-CN" altLang="zh-CN" dirty="0" smtClean="0">
                <a:ea typeface="宋体" pitchFamily="2" charset="-122"/>
              </a:rPr>
              <a:t>如皋陶</a:t>
            </a:r>
            <a:r>
              <a:rPr lang="zh-CN" altLang="en-US" dirty="0" smtClean="0">
                <a:ea typeface="宋体" pitchFamily="2" charset="-122"/>
              </a:rPr>
              <a:t>者</a:t>
            </a:r>
            <a:r>
              <a:rPr lang="zh-CN" altLang="zh-CN" dirty="0" smtClean="0">
                <a:ea typeface="宋体" pitchFamily="2" charset="-122"/>
              </a:rPr>
              <a:t>献 囚</a:t>
            </a:r>
            <a:r>
              <a:rPr lang="zh-CN" altLang="en-US" dirty="0" smtClean="0">
                <a:ea typeface="宋体" pitchFamily="2" charset="-122"/>
              </a:rPr>
              <a:t>。”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zh-CN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zh-CN" altLang="en-US" dirty="0" smtClean="0"/>
          </a:p>
          <a:p>
            <a:pPr marL="0" indent="0">
              <a:spcBef>
                <a:spcPts val="0"/>
              </a:spcBef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714332"/>
            <a:ext cx="8229600" cy="614366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“义”即仪，同音通假。威仪，即样子或</a:t>
            </a:r>
            <a:r>
              <a:rPr lang="zh-CN" altLang="en-US" dirty="0" smtClean="0">
                <a:ea typeface="宋体" pitchFamily="2" charset="-122"/>
              </a:rPr>
              <a:t>准</a:t>
            </a:r>
            <a:r>
              <a:rPr lang="zh-CN" altLang="zh-CN" dirty="0" smtClean="0">
                <a:ea typeface="宋体" pitchFamily="2" charset="-122"/>
              </a:rPr>
              <a:t>则</a:t>
            </a:r>
            <a:r>
              <a:rPr lang="zh-CN" altLang="en-US" dirty="0" smtClean="0">
                <a:ea typeface="宋体" pitchFamily="2" charset="-122"/>
              </a:rPr>
              <a:t>，仪容举止。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尚书</a:t>
            </a:r>
            <a:r>
              <a:rPr lang="zh-CN" altLang="zh-CN" dirty="0" smtClean="0">
                <a:ea typeface="宋体" pitchFamily="2" charset="-122"/>
              </a:rPr>
              <a:t>·</a:t>
            </a:r>
            <a:r>
              <a:rPr lang="zh-CN" altLang="en-US" dirty="0" smtClean="0">
                <a:ea typeface="宋体" pitchFamily="2" charset="-122"/>
              </a:rPr>
              <a:t>顾命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：“思夫人自乱与威仪。”孔氏传：“有威可畏，有仪可象，然后足以率人。”淑于威仪，仪容美善。</a:t>
            </a:r>
            <a:endParaRPr lang="zh-CN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“惠于政德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淑于威仪。”意</a:t>
            </a:r>
            <a:r>
              <a:rPr lang="zh-CN" altLang="en-US" dirty="0" smtClean="0">
                <a:ea typeface="宋体" pitchFamily="2" charset="-122"/>
              </a:rPr>
              <a:t>为</a:t>
            </a:r>
            <a:r>
              <a:rPr lang="zh-CN" altLang="zh-CN" dirty="0" smtClean="0">
                <a:ea typeface="宋体" pitchFamily="2" charset="-122"/>
              </a:rPr>
              <a:t>既能施以德政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又能以身作则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做出榜样。</a:t>
            </a:r>
            <a:endParaRPr lang="en-US" altLang="zh-CN" dirty="0" smtClean="0">
              <a:ea typeface="宋体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闌闌（獸獸）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】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“阑”，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说文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：“门遮也。从门柬声。”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《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战国策</a:t>
            </a:r>
            <a:r>
              <a:rPr lang="zh-CN" altLang="zh-CN" dirty="0" smtClean="0">
                <a:ea typeface="宋体" pitchFamily="2" charset="-122"/>
              </a:rPr>
              <a:t>· </a:t>
            </a:r>
            <a:r>
              <a:rPr lang="zh-CN" altLang="en-US" dirty="0" smtClean="0">
                <a:ea typeface="宋体" pitchFamily="2" charset="-122"/>
              </a:rPr>
              <a:t>魏策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“晋国之去梁，有河山以阑之。”</a:t>
            </a:r>
            <a:endParaRPr lang="en-US" altLang="zh-CN" dirty="0" smtClean="0"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獸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 </a:t>
            </a:r>
            <a:r>
              <a:rPr lang="zh-CN" altLang="zh-CN" dirty="0" smtClean="0">
                <a:ea typeface="宋体" pitchFamily="2" charset="-122"/>
              </a:rPr>
              <a:t>同狩，《说文》“兽，狩备也。从兽从犬。”</a:t>
            </a:r>
          </a:p>
          <a:p>
            <a:pPr>
              <a:buNone/>
            </a:pPr>
            <a:r>
              <a:rPr lang="zh-CN" altLang="zh-CN" dirty="0" smtClean="0">
                <a:ea typeface="宋体" pitchFamily="2" charset="-122"/>
              </a:rPr>
              <a:t>“阑阑狩狩” ，即保护</a:t>
            </a:r>
            <a:r>
              <a:rPr lang="zh-CN" altLang="en-US" dirty="0" smtClean="0">
                <a:ea typeface="宋体" pitchFamily="2" charset="-122"/>
              </a:rPr>
              <a:t>守</a:t>
            </a:r>
            <a:r>
              <a:rPr lang="zh-CN" altLang="zh-CN" dirty="0" smtClean="0">
                <a:ea typeface="宋体" pitchFamily="2" charset="-122"/>
              </a:rPr>
              <a:t>卫之意。</a:t>
            </a:r>
          </a:p>
          <a:p>
            <a:pPr marL="0" indent="0">
              <a:spcBef>
                <a:spcPts val="0"/>
              </a:spcBef>
              <a:buNone/>
            </a:pPr>
            <a:endParaRPr lang="zh-CN" altLang="en-US" dirty="0" smtClean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endParaRPr lang="zh-CN" altLang="zh-CN" dirty="0" smtClean="0"/>
          </a:p>
          <a:p>
            <a:pPr marL="0" indent="0">
              <a:spcBef>
                <a:spcPts val="0"/>
              </a:spcBef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9684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殹（繄）民之所亟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（極）</a:t>
            </a:r>
            <a:r>
              <a:rPr lang="en-US" altLang="zh-CN" dirty="0" smtClean="0">
                <a:ea typeface="宋体" pitchFamily="2" charset="-122"/>
              </a:rPr>
              <a:t>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殹</a:t>
            </a:r>
            <a:r>
              <a:rPr lang="zh-CN" altLang="zh-CN" dirty="0" smtClean="0">
                <a:ea typeface="宋体" pitchFamily="2" charset="-122"/>
              </a:rPr>
              <a:t>”，《说文》所无。《玉篇》“大合切，音沓，尽也。”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伍仕谦将“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殹</a:t>
            </a:r>
            <a:r>
              <a:rPr lang="zh-CN" altLang="en-US" dirty="0" smtClean="0">
                <a:ea typeface="宋体" pitchFamily="2" charset="-122"/>
              </a:rPr>
              <a:t>”读为翳，语首助词，同惟。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“亟”读为極，榜样，表率。</a:t>
            </a:r>
            <a:endParaRPr lang="zh-CN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殹</a:t>
            </a:r>
            <a:r>
              <a:rPr lang="zh-CN" altLang="zh-CN" dirty="0" smtClean="0">
                <a:ea typeface="宋体" pitchFamily="2" charset="-122"/>
              </a:rPr>
              <a:t>民之所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亟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 </a:t>
            </a:r>
            <a:r>
              <a:rPr lang="zh-CN" altLang="zh-CN" dirty="0" smtClean="0">
                <a:ea typeface="宋体" pitchFamily="2" charset="-122"/>
              </a:rPr>
              <a:t>，即为全体民众所敬重。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萬年無諆（期），子孫是制</a:t>
            </a:r>
            <a:r>
              <a:rPr lang="en-US" altLang="zh-CN" dirty="0" smtClean="0">
                <a:ea typeface="宋体" pitchFamily="2" charset="-122"/>
              </a:rPr>
              <a:t>】</a:t>
            </a:r>
            <a:endParaRPr lang="zh-CN" altLang="en-US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“諆”，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说文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：“欺也，从言其声。”諆、期同音通假。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“制”，约束，控制。</a:t>
            </a:r>
            <a:r>
              <a:rPr lang="en-US" altLang="zh-CN" dirty="0" smtClean="0">
                <a:ea typeface="宋体" pitchFamily="2" charset="-122"/>
              </a:rPr>
              <a:t>《</a:t>
            </a:r>
            <a:r>
              <a:rPr lang="zh-CN" altLang="en-US" dirty="0" smtClean="0">
                <a:ea typeface="宋体" pitchFamily="2" charset="-122"/>
              </a:rPr>
              <a:t>尚书</a:t>
            </a:r>
            <a:r>
              <a:rPr lang="zh-CN" altLang="zh-CN" dirty="0" smtClean="0">
                <a:ea typeface="宋体" pitchFamily="2" charset="-122"/>
              </a:rPr>
              <a:t>·</a:t>
            </a:r>
            <a:r>
              <a:rPr lang="zh-CN" altLang="en-US" dirty="0" smtClean="0">
                <a:ea typeface="宋体" pitchFamily="2" charset="-122"/>
              </a:rPr>
              <a:t>盤庚上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：“相时憸民，犹胥顧于箴言，其发有逸口，矧予制乃短长之命。”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此句是教导后世子孙，要永远以先祖的告诫约束自己。</a:t>
            </a:r>
            <a:endParaRPr lang="en-US" altLang="zh-CN" dirty="0" smtClean="0">
              <a:ea typeface="宋体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铭文</a:t>
            </a:r>
            <a:r>
              <a:rPr lang="zh-CN" altLang="en-US" dirty="0" smtClean="0">
                <a:ea typeface="宋体" pitchFamily="2" charset="-122"/>
              </a:rPr>
              <a:t>今</a:t>
            </a:r>
            <a:r>
              <a:rPr lang="zh-CN" altLang="zh-CN" dirty="0" smtClean="0">
                <a:ea typeface="宋体" pitchFamily="2" charset="-122"/>
              </a:rPr>
              <a:t>译</a:t>
            </a:r>
            <a:r>
              <a:rPr lang="zh-CN" altLang="en-US" dirty="0" smtClean="0">
                <a:ea typeface="宋体" pitchFamily="2" charset="-122"/>
              </a:rPr>
              <a:t>：</a:t>
            </a:r>
            <a:endParaRPr lang="en-US" altLang="zh-CN" dirty="0" smtClean="0">
              <a:ea typeface="宋体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zh-CN" dirty="0" smtClean="0">
                <a:ea typeface="宋体" pitchFamily="2" charset="-122"/>
              </a:rPr>
              <a:t>楚康王</a:t>
            </a:r>
            <a:r>
              <a:rPr lang="zh-CN" altLang="en-US" dirty="0" smtClean="0">
                <a:ea typeface="宋体" pitchFamily="2" charset="-122"/>
              </a:rPr>
              <a:t>某</a:t>
            </a:r>
            <a:r>
              <a:rPr lang="zh-CN" altLang="zh-CN" dirty="0" smtClean="0">
                <a:ea typeface="宋体" pitchFamily="2" charset="-122"/>
              </a:rPr>
              <a:t>年元月月初丁亥的这一天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王子午选择了精美的黄铜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铸造了礼器香鼎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用来祭祀祖先文王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用来祈求长寿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又恭恭敬敬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小心翼翼地用来进行盟祀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永远受到福泽。我不畏惧</a:t>
            </a:r>
            <a:r>
              <a:rPr lang="zh-CN" altLang="en-US" dirty="0" smtClean="0">
                <a:ea typeface="宋体" pitchFamily="2" charset="-122"/>
              </a:rPr>
              <a:t>也</a:t>
            </a:r>
            <a:r>
              <a:rPr lang="zh-CN" altLang="zh-CN" dirty="0" smtClean="0">
                <a:ea typeface="宋体" pitchFamily="2" charset="-122"/>
              </a:rPr>
              <a:t>不软弱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既给人民施以德政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又以身作则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做出榜样。保护着、守卫着楚国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所以受到全体楚国人民的敬重。希望子孙后代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永远按照上边的话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作为自己行动的准则。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36" y="2857496"/>
            <a:ext cx="350046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</a:t>
            </a:r>
            <a:endParaRPr lang="zh-CN" alt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基本信息</a:t>
            </a:r>
            <a:endParaRPr lang="zh-CN" altLang="en-US" sz="4400" dirty="0">
              <a:solidFill>
                <a:schemeClr val="tx1"/>
              </a:solidFill>
              <a:effectLst/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" name="内容占位符 9" descr="120037719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714488"/>
            <a:ext cx="3910066" cy="3548610"/>
          </a:xfrm>
        </p:spPr>
      </p:pic>
      <p:sp>
        <p:nvSpPr>
          <p:cNvPr id="8" name="内容占位符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全称：洛阳钟鼎青铜器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年代：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春秋·楚（公元前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770--476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年） 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规格：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通高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67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厘米、口径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66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厘米、腹径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68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厘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米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出土时间：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1978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年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出土地点：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河南浙川下寺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现藏：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河南省博物馆藏</a:t>
            </a:r>
          </a:p>
          <a:p>
            <a:pPr>
              <a:buFont typeface="Wingdings" pitchFamily="2" charset="2"/>
              <a:buChar char="l"/>
            </a:pP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zh-CN" altLang="zh-CN" b="1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王子午鼎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zh-CN" b="1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发现</a:t>
            </a:r>
            <a:r>
              <a:rPr lang="zh-CN" altLang="zh-CN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zh-CN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/>
              <a:t>      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1978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年时值河南淅县大旱，河床干枯，出现裂缝。有一天，一个放羊的孩子在放羊回来的路上，经过干枯的河床，不小心被一个东西绊倒在地，起初他以为是木桩。后来仔细已看是个铜制的东西，但是他不知道这是什么，于是他便回去将这一消息告诉大人们。因为淅县以前就发现过文物，所以当人们听说消息后，立即拿起工具赶到河床，人们发现，河床上露出很出“铜角”。这才知道发现了文物群，立即上报了淅县文物局，淅县文物局得到消息后，立即组织人员进行保护挖掘工作，经过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天的时间，所有工作全部结束。经文物专家鉴定，河床下面是楚国墓葬，这次发掘一共出土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56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件青铜器，百分之八十都是国家一级保护文物。其中有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个造型和外表相同，只是大小重量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不</a:t>
            </a:r>
            <a:r>
              <a:rPr lang="zh-CN" altLang="en-US" sz="3400" dirty="0" smtClean="0">
                <a:latin typeface="宋体" pitchFamily="2" charset="-122"/>
                <a:ea typeface="宋体" pitchFamily="2" charset="-122"/>
              </a:rPr>
              <a:t>同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青铜鼎尤为珍贵，后来，经过权威的文物鉴定专家鉴定，这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个鼎便是楚庄王的第五个儿子“子庚”的自制鼎，因为鼎内有铭文记载“王子午”的字样，七鼎由大到小排列，称为列鼎</a:t>
            </a:r>
            <a:r>
              <a:rPr lang="zh-CN" altLang="en-US" sz="3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所以这</a:t>
            </a:r>
            <a:r>
              <a:rPr lang="en-US" altLang="zh-CN" sz="3400" dirty="0" smtClean="0"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zh-CN" sz="3400" dirty="0" smtClean="0">
                <a:latin typeface="宋体" pitchFamily="2" charset="-122"/>
                <a:ea typeface="宋体" pitchFamily="2" charset="-122"/>
              </a:rPr>
              <a:t>个鼎被称为“王子午鼎”。</a:t>
            </a:r>
          </a:p>
          <a:p>
            <a:endParaRPr lang="zh-CN" altLang="en-US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文物特征</a:t>
            </a:r>
            <a:endParaRPr lang="zh-CN" altLang="en-US" dirty="0">
              <a:solidFill>
                <a:schemeClr val="tx1"/>
              </a:solidFill>
              <a:effectLst/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    王子午鼎宽体、束腰、平底、斜立式耳，口部有一周厚边，器身周围有六个浮雕夔龙作攀附状，兽口咬着鼎的口沿，足抓着鼎的腰箍，使鼎在香烟缭绕中有升腾的感觉。鼎盖作平顶微弧， 有圜形钮。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盖、颈、腹内壁均铸铭文，腹铭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84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字，记述王子午作器的用途和歌颂自己的功德。 王子午鼎系分铸后焊接而成，采用了榫卯、中介物等新型构思，技艺之高超，在当时的世界范围内，是第一流的水平。 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王子午鼎具独特的楚式风格，造型呈平底束腰形，很容易让人联想到“楚王好细腰”的故事。环绕鼎腹的六条立体怪兽，各由两条夔龙蜷曲盘绕而成，是采用失蜡法分别铸出，然后焊接于鼎身的，显示了很高的铸造水准。在细部装饰上采用浮雕、立雕、分铸、榫卯、焊接等技术。优美的造型、精细的纹饰、浪漫奇诡的题材，正是楚国文化艺术的突出特征。 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长篇铭文表达了对先祖的追思，叙说了王子午自己施德政于民的业绩，并教育子孙须以此为准则。全文语词流畅押韵，是楚国青铜器上不多见的长篇美文，具有重要的史料价值。此外，铭文用鸟篆书写，有中国最早的“美术字”之誉。王子午鼎是春秋时期楚国的青铜器，是研究楚文化的标准器的重要参考。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012744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00042"/>
            <a:ext cx="8529076" cy="5604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铭文：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隹（唯）正月初吉丁亥，王子午择（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擇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）其吉金，自乍（作）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䵼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）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彝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齍）鼎，用亯（享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以孝于我皇且（祖）文考，用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祈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)(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眉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)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寿，弘恭舒迟，畏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忌）趩趩，敬氒（厥）盟祀，永受其福。余不（畏）不差，惠（于）政德，（淑）于威义（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儀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），阑阑（兽兽）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令尹子庚，殹（繄）民之所亟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（極） 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，万年无諆（期），子孙是制。</a:t>
            </a:r>
            <a:endParaRPr lang="zh-CN" altLang="en-US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714356"/>
          </a:xfrm>
        </p:spPr>
        <p:txBody>
          <a:bodyPr/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注解</a:t>
            </a:r>
            <a:r>
              <a:rPr lang="zh-CN" altLang="en-US" dirty="0" smtClean="0"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</a:rPr>
              <a:t>：</a:t>
            </a:r>
            <a:endParaRPr lang="zh-CN" altLang="en-US" dirty="0"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【</a:t>
            </a:r>
            <a:r>
              <a:rPr lang="zh-CN" altLang="en-US" b="1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隹</a:t>
            </a:r>
            <a:r>
              <a:rPr lang="zh-CN" altLang="en-US" b="1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（唯）</a:t>
            </a:r>
            <a:r>
              <a:rPr lang="zh-CN" altLang="zh-CN" b="1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正月初吉丁</a:t>
            </a:r>
            <a:r>
              <a:rPr lang="zh-CN" altLang="zh-CN" b="1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亥</a:t>
            </a:r>
            <a:r>
              <a:rPr lang="en-US" altLang="zh-CN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】</a:t>
            </a:r>
            <a:endParaRPr lang="en-US" altLang="zh-CN" kern="800" dirty="0" smtClean="0">
              <a:latin typeface="Arial" pitchFamily="34" charset="0"/>
              <a:ea typeface="宋体" pitchFamily="2" charset="-122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zh-CN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正月</a:t>
            </a:r>
            <a:r>
              <a:rPr lang="zh-CN" altLang="zh-CN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即元月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,</a:t>
            </a:r>
            <a:r>
              <a:rPr lang="en-US" altLang="zh-CN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初吉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为月初之七、八天 。据王国维考证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,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周代实行一个月四分制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,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月初称之为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初吉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,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依次称为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既生霸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、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既望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、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既死霸</a:t>
            </a:r>
            <a:r>
              <a:rPr lang="zh-CN" altLang="en-US" kern="800" dirty="0" smtClean="0">
                <a:solidFill>
                  <a:srgbClr val="000000"/>
                </a:solidFill>
                <a:latin typeface="黑体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。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和今天的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星期差不多。</a:t>
            </a:r>
            <a:endParaRPr lang="en-US" altLang="zh-CN" kern="8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“</a:t>
            </a:r>
            <a:r>
              <a:rPr lang="zh-CN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正月初吉丁亥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”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在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很多青铜器的铭文中都可见到，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春秋战国时楚器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尤为多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见。王国维云；“古人铸器，多在丁亥，犹汉镜多用丙午，按之实际多不合。”伍仕谦云；“正月所铸器，比其他各月多，同时有些器非正月所铸亦称正某月者，如余義鐘‘唯正九月初吉丁亥’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……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可见正的意义除了一岁之始月外，还有吉祥之义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……《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大戴礼</a:t>
            </a:r>
            <a:r>
              <a:rPr lang="zh-CN" altLang="zh-CN" dirty="0" smtClean="0"/>
              <a:t>·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夏小正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》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‘丁亥万用入学，丁亥者吉日也。’可见战国以前的先民，是把丁亥日当成吉日，</a:t>
            </a:r>
            <a:r>
              <a:rPr lang="en-US" altLang="zh-CN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……</a:t>
            </a:r>
            <a:r>
              <a:rPr lang="zh-CN" altLang="en-US" kern="8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ahoma" pitchFamily="34" charset="0"/>
              </a:rPr>
              <a:t>‘正月初吉丁亥’绝非纪实之词。”</a:t>
            </a:r>
            <a:endParaRPr lang="en-US" altLang="zh-CN" kern="8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ahoma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4287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 smtClean="0">
                <a:ea typeface="宋体" pitchFamily="2" charset="-122"/>
              </a:rPr>
              <a:t>【</a:t>
            </a:r>
            <a:r>
              <a:rPr lang="zh-CN" altLang="en-US" b="1" dirty="0" smtClean="0">
                <a:ea typeface="宋体" pitchFamily="2" charset="-122"/>
              </a:rPr>
              <a:t>王子午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擇</a:t>
            </a:r>
            <a:r>
              <a:rPr lang="zh-CN" altLang="en-US" b="1" dirty="0" smtClean="0">
                <a:ea typeface="宋体" pitchFamily="2" charset="-122"/>
              </a:rPr>
              <a:t>其吉金 </a:t>
            </a:r>
            <a:r>
              <a:rPr lang="en-US" altLang="zh-CN" dirty="0" smtClean="0">
                <a:ea typeface="宋体" pitchFamily="2" charset="-122"/>
              </a:rPr>
              <a:t>】</a:t>
            </a:r>
            <a:r>
              <a:rPr lang="zh-CN" altLang="en-US" dirty="0" smtClean="0">
                <a:ea typeface="宋体" pitchFamily="2" charset="-122"/>
              </a:rPr>
              <a:t>  </a:t>
            </a:r>
            <a:endParaRPr lang="en-US" altLang="zh-CN" dirty="0" smtClean="0">
              <a:ea typeface="宋体" pitchFamily="2" charset="-122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  <a:cs typeface="Tahoma" pitchFamily="34" charset="0"/>
              </a:rPr>
              <a:t>擇</a:t>
            </a:r>
            <a:r>
              <a:rPr lang="zh-CN" altLang="en-US" dirty="0" smtClean="0">
                <a:ea typeface="宋体" pitchFamily="2" charset="-122"/>
              </a:rPr>
              <a:t>”即择 ，“吉金”即“美金”，春秋时称铜为美金 ，铁为恶金。 </a:t>
            </a:r>
            <a:endParaRPr lang="en-US" altLang="zh-CN" b="1" dirty="0" smtClean="0"/>
          </a:p>
          <a:p>
            <a:pPr>
              <a:buNone/>
            </a:pPr>
            <a:r>
              <a:rPr lang="zh-CN" altLang="zh-CN" b="1" dirty="0" smtClean="0"/>
              <a:t>【</a:t>
            </a:r>
            <a:r>
              <a:rPr lang="zh-CN" altLang="zh-CN" b="1" dirty="0" smtClean="0">
                <a:ea typeface="宋体" pitchFamily="2" charset="-122"/>
              </a:rPr>
              <a:t>王</a:t>
            </a:r>
            <a:r>
              <a:rPr lang="zh-CN" altLang="zh-CN" b="1" dirty="0" smtClean="0">
                <a:ea typeface="宋体" pitchFamily="2" charset="-122"/>
              </a:rPr>
              <a:t>子</a:t>
            </a:r>
            <a:r>
              <a:rPr lang="zh-CN" altLang="zh-CN" b="1" dirty="0" smtClean="0">
                <a:ea typeface="宋体" pitchFamily="2" charset="-122"/>
              </a:rPr>
              <a:t>午</a:t>
            </a:r>
            <a:r>
              <a:rPr lang="zh-CN" altLang="zh-CN" b="1" dirty="0" smtClean="0"/>
              <a:t>】</a:t>
            </a:r>
            <a:endParaRPr lang="zh-CN" altLang="zh-CN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zh-CN" altLang="en-US" dirty="0" smtClean="0">
                <a:ea typeface="宋体" pitchFamily="2" charset="-122"/>
              </a:rPr>
              <a:t>“王子午”</a:t>
            </a:r>
            <a:r>
              <a:rPr lang="zh-CN" altLang="zh-CN" dirty="0" smtClean="0">
                <a:ea typeface="宋体" pitchFamily="2" charset="-122"/>
              </a:rPr>
              <a:t>即鼎铭后边的</a:t>
            </a:r>
            <a:r>
              <a:rPr lang="zh-CN" altLang="en-US" dirty="0" smtClean="0">
                <a:ea typeface="宋体" pitchFamily="2" charset="-122"/>
              </a:rPr>
              <a:t>“</a:t>
            </a:r>
            <a:r>
              <a:rPr lang="zh-CN" altLang="zh-CN" dirty="0" smtClean="0">
                <a:ea typeface="宋体" pitchFamily="2" charset="-122"/>
              </a:rPr>
              <a:t>令尹子庚”。</a:t>
            </a:r>
            <a:r>
              <a:rPr lang="zh-CN" altLang="en-US" dirty="0" smtClean="0">
                <a:ea typeface="宋体" pitchFamily="2" charset="-122"/>
              </a:rPr>
              <a:t>应该</a:t>
            </a:r>
            <a:r>
              <a:rPr lang="zh-CN" altLang="zh-CN" dirty="0" smtClean="0">
                <a:ea typeface="宋体" pitchFamily="2" charset="-122"/>
              </a:rPr>
              <a:t>就是《左传》记载的公子午。 “公子午“</a:t>
            </a:r>
            <a:r>
              <a:rPr lang="zh-CN" altLang="en-US" dirty="0" smtClean="0">
                <a:ea typeface="宋体" pitchFamily="2" charset="-122"/>
              </a:rPr>
              <a:t>、</a:t>
            </a:r>
            <a:r>
              <a:rPr lang="zh-CN" altLang="zh-CN" dirty="0" smtClean="0">
                <a:ea typeface="宋体" pitchFamily="2" charset="-122"/>
              </a:rPr>
              <a:t>令尹子庚</a:t>
            </a:r>
            <a:r>
              <a:rPr lang="zh-CN" altLang="zh-CN" dirty="0" smtClean="0">
                <a:ea typeface="宋体" pitchFamily="2" charset="-122"/>
              </a:rPr>
              <a:t>”</a:t>
            </a:r>
            <a:r>
              <a:rPr lang="zh-CN" altLang="en-US" dirty="0" smtClean="0">
                <a:ea typeface="宋体" pitchFamily="2" charset="-122"/>
              </a:rPr>
              <a:t>，在</a:t>
            </a:r>
            <a:r>
              <a:rPr lang="zh-CN" altLang="zh-CN" dirty="0" smtClean="0">
                <a:ea typeface="宋体" pitchFamily="2" charset="-122"/>
              </a:rPr>
              <a:t>《</a:t>
            </a:r>
            <a:r>
              <a:rPr lang="zh-CN" altLang="zh-CN" dirty="0" smtClean="0">
                <a:ea typeface="宋体" pitchFamily="2" charset="-122"/>
              </a:rPr>
              <a:t>春秋》、《左传</a:t>
            </a:r>
            <a:r>
              <a:rPr lang="zh-CN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中多次见到</a:t>
            </a:r>
            <a:r>
              <a:rPr lang="zh-CN" altLang="zh-CN" dirty="0" smtClean="0">
                <a:ea typeface="宋体" pitchFamily="2" charset="-122"/>
              </a:rPr>
              <a:t>： </a:t>
            </a:r>
            <a:endParaRPr lang="zh-CN" altLang="zh-CN" dirty="0" smtClean="0">
              <a:ea typeface="宋体" pitchFamily="2" charset="-12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zh-CN" dirty="0" smtClean="0">
                <a:ea typeface="宋体" pitchFamily="2" charset="-122"/>
              </a:rPr>
              <a:t>《</a:t>
            </a:r>
            <a:r>
              <a:rPr lang="zh-CN" altLang="zh-CN" dirty="0" smtClean="0">
                <a:ea typeface="宋体" pitchFamily="2" charset="-122"/>
              </a:rPr>
              <a:t>左传·襄公十二年》“秦赢归于楚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楚司马子庚聘于秦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为夫人宁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礼也。”杜预注“子庚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庄王子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午也。诸侯夫人父母既没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归宁使卿，故</a:t>
            </a:r>
            <a:r>
              <a:rPr lang="zh-CN" altLang="en-US" dirty="0" smtClean="0">
                <a:ea typeface="宋体" pitchFamily="2" charset="-122"/>
              </a:rPr>
              <a:t>曰</a:t>
            </a:r>
            <a:r>
              <a:rPr lang="zh-CN" altLang="zh-CN" dirty="0" smtClean="0">
                <a:ea typeface="宋体" pitchFamily="2" charset="-122"/>
              </a:rPr>
              <a:t>礼。”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00042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600079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zh-CN" dirty="0" smtClean="0">
                <a:ea typeface="宋体" pitchFamily="2" charset="-122"/>
              </a:rPr>
              <a:t> 《左传·襄公十三年》“吴侵楚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养由基奔命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子庚以师继之。养叔曰‘ 吴乘我丧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zh-CN" dirty="0" smtClean="0">
                <a:ea typeface="宋体" pitchFamily="2" charset="-122"/>
              </a:rPr>
              <a:t>谓我不能师也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必易我而不戒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子为三覆以待我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我请诱之。’庚从之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战于庸浦。大败吴师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获公子党。君子以吴为不吊</a:t>
            </a:r>
            <a:r>
              <a:rPr lang="zh-CN" altLang="zh-CN" dirty="0" smtClean="0">
                <a:ea typeface="宋体" pitchFamily="2" charset="-122"/>
              </a:rPr>
              <a:t>。</a:t>
            </a:r>
            <a:r>
              <a:rPr lang="zh-CN" altLang="en-US" dirty="0" smtClean="0">
                <a:ea typeface="宋体" pitchFamily="2" charset="-122"/>
              </a:rPr>
              <a:t>”</a:t>
            </a:r>
            <a:endParaRPr lang="en-US" altLang="zh-CN" dirty="0" smtClean="0">
              <a:ea typeface="宋体" pitchFamily="2" charset="-122"/>
            </a:endParaRPr>
          </a:p>
          <a:p>
            <a:pPr marL="514350" lvl="0" indent="-514350">
              <a:buNone/>
            </a:pPr>
            <a:r>
              <a:rPr lang="en-US" altLang="zh-CN" dirty="0" smtClean="0">
                <a:ea typeface="宋体" pitchFamily="2" charset="-122"/>
              </a:rPr>
              <a:t>3.  《</a:t>
            </a:r>
            <a:r>
              <a:rPr lang="zh-CN" altLang="zh-CN" dirty="0" smtClean="0">
                <a:ea typeface="宋体" pitchFamily="2" charset="-122"/>
              </a:rPr>
              <a:t>左传·襄</a:t>
            </a:r>
            <a:r>
              <a:rPr lang="zh-CN" altLang="zh-CN" dirty="0" smtClean="0">
                <a:ea typeface="宋体" pitchFamily="2" charset="-122"/>
              </a:rPr>
              <a:t>公十</a:t>
            </a:r>
            <a:r>
              <a:rPr lang="zh-CN" altLang="en-US" dirty="0" smtClean="0">
                <a:ea typeface="宋体" pitchFamily="2" charset="-122"/>
              </a:rPr>
              <a:t>五</a:t>
            </a:r>
            <a:r>
              <a:rPr lang="zh-CN" altLang="zh-CN" dirty="0" smtClean="0">
                <a:ea typeface="宋体" pitchFamily="2" charset="-122"/>
              </a:rPr>
              <a:t>年</a:t>
            </a:r>
            <a:r>
              <a:rPr lang="en-US" altLang="zh-CN" dirty="0" smtClean="0">
                <a:ea typeface="宋体" pitchFamily="2" charset="-122"/>
              </a:rPr>
              <a:t>》</a:t>
            </a:r>
            <a:r>
              <a:rPr lang="zh-CN" altLang="en-US" dirty="0" smtClean="0">
                <a:ea typeface="宋体" pitchFamily="2" charset="-122"/>
              </a:rPr>
              <a:t>：“楚公子午为令尹，公子罢戎为右</a:t>
            </a:r>
            <a:r>
              <a:rPr lang="zh-CN" altLang="en-US" dirty="0" smtClean="0">
                <a:ea typeface="宋体" pitchFamily="2" charset="-122"/>
              </a:rPr>
              <a:t>尹，蒍子冯为大司马，公子櫜师为右司马，公子成为左司</a:t>
            </a:r>
            <a:r>
              <a:rPr lang="zh-CN" altLang="en-US" dirty="0" smtClean="0">
                <a:ea typeface="宋体" pitchFamily="2" charset="-122"/>
              </a:rPr>
              <a:t>马。”</a:t>
            </a:r>
            <a:endParaRPr lang="en-US" altLang="zh-CN" dirty="0" smtClean="0">
              <a:ea typeface="宋体" pitchFamily="2" charset="-122"/>
            </a:endParaRPr>
          </a:p>
          <a:p>
            <a:pPr marL="514350" indent="-514350">
              <a:buNone/>
            </a:pPr>
            <a:r>
              <a:rPr lang="en-US" altLang="zh-CN" dirty="0" smtClean="0">
                <a:ea typeface="宋体" pitchFamily="2" charset="-122"/>
              </a:rPr>
              <a:t>4.</a:t>
            </a:r>
            <a:r>
              <a:rPr lang="zh-CN" altLang="zh-CN" dirty="0" smtClean="0">
                <a:ea typeface="宋体" pitchFamily="2" charset="-122"/>
              </a:rPr>
              <a:t> 《春秋·襄公十八年》“楚公子午帅师郑</a:t>
            </a:r>
            <a:r>
              <a:rPr lang="zh-CN" altLang="zh-CN" dirty="0" smtClean="0">
                <a:ea typeface="宋体" pitchFamily="2" charset="-122"/>
              </a:rPr>
              <a:t>。”</a:t>
            </a:r>
            <a:endParaRPr lang="en-US" altLang="zh-CN" dirty="0" smtClean="0">
              <a:ea typeface="宋体" pitchFamily="2" charset="-122"/>
            </a:endParaRPr>
          </a:p>
          <a:p>
            <a:pPr marL="514350" lvl="0" indent="-514350">
              <a:buNone/>
            </a:pPr>
            <a:r>
              <a:rPr lang="en-US" altLang="zh-CN" dirty="0" smtClean="0">
                <a:ea typeface="宋体" pitchFamily="2" charset="-122"/>
              </a:rPr>
              <a:t>5. </a:t>
            </a:r>
            <a:r>
              <a:rPr lang="zh-CN" altLang="zh-CN" dirty="0" smtClean="0">
                <a:ea typeface="宋体" pitchFamily="2" charset="-122"/>
              </a:rPr>
              <a:t>《</a:t>
            </a:r>
            <a:r>
              <a:rPr lang="zh-CN" altLang="zh-CN" dirty="0" smtClean="0">
                <a:ea typeface="宋体" pitchFamily="2" charset="-122"/>
              </a:rPr>
              <a:t>左传·襄公二十一年》“夏</a:t>
            </a:r>
            <a:r>
              <a:rPr lang="zh-CN" altLang="en-US" dirty="0" smtClean="0">
                <a:ea typeface="宋体" pitchFamily="2" charset="-122"/>
              </a:rPr>
              <a:t>，</a:t>
            </a:r>
            <a:r>
              <a:rPr lang="zh-CN" altLang="zh-CN" dirty="0" smtClean="0">
                <a:ea typeface="宋体" pitchFamily="2" charset="-122"/>
              </a:rPr>
              <a:t>楚子庚卒。”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970</TotalTime>
  <Words>3115</Words>
  <Application>Microsoft Office PowerPoint</Application>
  <PresentationFormat>全屏显示(4:3)</PresentationFormat>
  <Paragraphs>83</Paragraphs>
  <Slides>18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行云流水</vt:lpstr>
      <vt:lpstr>王子午鼎</vt:lpstr>
      <vt:lpstr>基本信息</vt:lpstr>
      <vt:lpstr>王子午鼎的发现 </vt:lpstr>
      <vt:lpstr>文物特征</vt:lpstr>
      <vt:lpstr>幻灯片 5</vt:lpstr>
      <vt:lpstr>幻灯片 6</vt:lpstr>
      <vt:lpstr>注解：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User</cp:lastModifiedBy>
  <cp:revision>119</cp:revision>
  <dcterms:modified xsi:type="dcterms:W3CDTF">2017-06-13T09:22:24Z</dcterms:modified>
</cp:coreProperties>
</file>