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4" r:id="rId3"/>
    <p:sldId id="257" r:id="rId4"/>
    <p:sldId id="258" r:id="rId5"/>
    <p:sldId id="259" r:id="rId6"/>
    <p:sldId id="260" r:id="rId7"/>
    <p:sldId id="273" r:id="rId9"/>
    <p:sldId id="262" r:id="rId10"/>
    <p:sldId id="263" r:id="rId11"/>
    <p:sldId id="266" r:id="rId12"/>
    <p:sldId id="265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660"/>
  </p:normalViewPr>
  <p:slideViewPr>
    <p:cSldViewPr>
      <p:cViewPr varScale="1">
        <p:scale>
          <a:sx n="66" d="100"/>
          <a:sy n="66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8BD6F-8554-4EB3-A4A3-2A12843DF9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7F153-13E4-4B6F-BBEC-FA6638C5862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7F153-13E4-4B6F-BBEC-FA6638C586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0CB630-7700-4E04-9BDD-CBF2A5AEF0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F81047-5F8E-4CCD-BC86-B41B9C4C6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anose="05000000000000000000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anose="05000000000000000000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B630-7700-4E04-9BDD-CBF2A5AEF0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1047-5F8E-4CCD-BC86-B41B9C4C6854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B630-7700-4E04-9BDD-CBF2A5AEF0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1047-5F8E-4CCD-BC86-B41B9C4C6854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B630-7700-4E04-9BDD-CBF2A5AEF0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1047-5F8E-4CCD-BC86-B41B9C4C6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B630-7700-4E04-9BDD-CBF2A5AEF0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1047-5F8E-4CCD-BC86-B41B9C4C6854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B630-7700-4E04-9BDD-CBF2A5AEF0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1047-5F8E-4CCD-BC86-B41B9C4C6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B630-7700-4E04-9BDD-CBF2A5AEF0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1047-5F8E-4CCD-BC86-B41B9C4C6854}" type="slidenum">
              <a:rPr lang="zh-CN" altLang="en-US" smtClean="0"/>
            </a:fld>
            <a:endParaRPr lang="zh-CN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B630-7700-4E04-9BDD-CBF2A5AEF0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1047-5F8E-4CCD-BC86-B41B9C4C6854}" type="slidenum">
              <a:rPr lang="zh-CN" altLang="en-US" smtClean="0"/>
            </a:fld>
            <a:endParaRPr lang="zh-CN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anose="05000000000000000000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anose="05000000000000000000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B630-7700-4E04-9BDD-CBF2A5AEF0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1047-5F8E-4CCD-BC86-B41B9C4C6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B630-7700-4E04-9BDD-CBF2A5AEF0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1047-5F8E-4CCD-BC86-B41B9C4C6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B630-7700-4E04-9BDD-CBF2A5AEF0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1047-5F8E-4CCD-BC86-B41B9C4C6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A0CB630-7700-4E04-9BDD-CBF2A5AEF0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BF81047-5F8E-4CCD-BC86-B41B9C4C6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anose="05000000000000000000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754713" cy="1152128"/>
          </a:xfrm>
        </p:spPr>
        <p:txBody>
          <a:bodyPr/>
          <a:lstStyle/>
          <a:p>
            <a:r>
              <a:rPr lang="zh-CN" altLang="en-US" sz="6000" dirty="0" smtClean="0"/>
              <a:t>虢季子白盘</a:t>
            </a:r>
            <a:endParaRPr lang="zh-CN" altLang="en-US" sz="60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9248" y="5805264"/>
            <a:ext cx="7734747" cy="504055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2014033016   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张爱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 descr="http://baike.baidu.com/cms/rc/qtq006%E5%9B%BD%E5%8D%9A%E9%9D%92%E9%93%9C%E5%A4%A7%E5%9B%BE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48745"/>
            <a:ext cx="7402595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9249" y="4616680"/>
            <a:ext cx="7401144" cy="1404608"/>
          </a:xfrm>
        </p:spPr>
        <p:txBody>
          <a:bodyPr>
            <a:normAutofit/>
          </a:bodyPr>
          <a:lstStyle/>
          <a:p>
            <a:r>
              <a:rPr lang="zh-CN" altLang="en-US" sz="6000" dirty="0" smtClean="0"/>
              <a:t>谢谢观赏</a:t>
            </a:r>
            <a:endParaRPr lang="en-US" altLang="zh-CN" sz="6000" dirty="0" smtClean="0"/>
          </a:p>
          <a:p>
            <a:endParaRPr lang="zh-CN" altLang="en-US" sz="6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4" y="548680"/>
            <a:ext cx="6075620" cy="40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754713" cy="423943"/>
          </a:xfrm>
        </p:spPr>
        <p:txBody>
          <a:bodyPr/>
          <a:lstStyle/>
          <a:p>
            <a:pPr algn="l"/>
            <a:r>
              <a:rPr lang="zh-CN" altLang="en-US" sz="3600" b="1" dirty="0">
                <a:solidFill>
                  <a:schemeClr val="accent1">
                    <a:lumMod val="75000"/>
                  </a:schemeClr>
                </a:solidFill>
              </a:rPr>
              <a:t>一</a:t>
            </a:r>
            <a:r>
              <a:rPr lang="zh-CN" altLang="en-US" sz="3600" b="1" dirty="0" smtClean="0">
                <a:solidFill>
                  <a:schemeClr val="accent1">
                    <a:lumMod val="75000"/>
                  </a:schemeClr>
                </a:solidFill>
              </a:rPr>
              <a:t>、简介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699248" y="1628800"/>
            <a:ext cx="7734747" cy="3638703"/>
          </a:xfrm>
        </p:spPr>
        <p:txBody>
          <a:bodyPr>
            <a:noAutofit/>
          </a:bodyPr>
          <a:lstStyle/>
          <a:p>
            <a:pPr algn="l"/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</a:rPr>
              <a:t>       虢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</a:rPr>
              <a:t>季子白盘（</a:t>
            </a:r>
            <a:r>
              <a:rPr lang="en-US" altLang="zh-CN" dirty="0" err="1">
                <a:solidFill>
                  <a:schemeClr val="bg2">
                    <a:lumMod val="10000"/>
                  </a:schemeClr>
                </a:solidFill>
              </a:rPr>
              <a:t>Ji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2">
                    <a:lumMod val="10000"/>
                  </a:schemeClr>
                </a:solidFill>
              </a:rPr>
              <a:t>Zibai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</a:rPr>
              <a:t> Plate of the </a:t>
            </a:r>
            <a:r>
              <a:rPr lang="en-US" altLang="zh-CN" dirty="0" err="1">
                <a:solidFill>
                  <a:schemeClr val="bg2">
                    <a:lumMod val="10000"/>
                  </a:schemeClr>
                </a:solidFill>
              </a:rPr>
              <a:t>Guo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</a:rPr>
              <a:t> State</a:t>
            </a: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</a:rPr>
              <a:t>），商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</a:rPr>
              <a:t>周</a:t>
            </a: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</a:rPr>
              <a:t>时期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</a:rPr>
              <a:t>盛水</a:t>
            </a: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</a:rPr>
              <a:t>器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</a:rPr>
              <a:t>。</a:t>
            </a: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</a:rPr>
              <a:t>中华人民共和国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</a:rPr>
              <a:t>首批禁止出国（境）展览文物，</a:t>
            </a: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</a:rPr>
              <a:t>晚清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</a:rPr>
              <a:t>时期出土于宝鸡，现收藏于中国国家博物馆，是镇馆之宝</a:t>
            </a: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</a:rPr>
              <a:t>。</a:t>
            </a:r>
            <a:endParaRPr lang="en-US" altLang="zh-CN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l"/>
            <a:r>
              <a:rPr lang="en-US" altLang="zh-CN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</a:rPr>
              <a:t>      </a:t>
            </a: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</a:rPr>
              <a:t>盘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</a:rPr>
              <a:t>形制奇特，似一大浴缸，为圆角长方形，四曲尺形足，口大底小，略呈放射形，使器物避免了粗笨感。四壁各有两只衔环兽首耳，口沿饰一圈窃曲纹，下为波带纹。盘内底部有铭文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</a:rPr>
              <a:t>111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</a:rPr>
              <a:t>字，讲述虢国的子白奉命出战，荣立战功，周王为其设宴庆功，并赐弓马之物，虢季子白因而作盘以为纪念。铭文语言洗练，字体端庄，是金文中的书家法本</a:t>
            </a: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</a:rPr>
              <a:t>。</a:t>
            </a:r>
            <a:endParaRPr lang="en-US" altLang="zh-CN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l"/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t>     虢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t>季子白盘是青铜器中的瑰宝，其流传极富传奇色彩。此盘自道光年间出土</a:t>
            </a: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t>后几经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t>动荡</a:t>
            </a: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t>，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t>被</a:t>
            </a: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t>刘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t>铭</a:t>
            </a: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t>传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/>
              </a:rPr>
              <a:t>偶然发现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/>
              </a:rPr>
              <a:t>(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/>
              </a:rPr>
              <a:t>当时被当做马槽使用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/>
              </a:rPr>
              <a:t>)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/>
              </a:rPr>
              <a:t>，后来刘家后人将其埋入土中，秘不示人，解放后捐献给国家</a:t>
            </a:r>
            <a:r>
              <a:rPr lang="zh-CN" altLang="en-US" dirty="0" smtClean="0">
                <a:solidFill>
                  <a:srgbClr val="333333"/>
                </a:solidFill>
                <a:latin typeface="Arial" panose="020B0604020202020204"/>
              </a:rPr>
              <a:t>。</a:t>
            </a:r>
            <a:r>
              <a:rPr lang="zh-CN" altLang="en-US" dirty="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t>自此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t>，虢季子白盘才得以重放异彩，供世人欣赏。</a:t>
            </a:r>
            <a:endParaRPr lang="zh-CN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1482" y="299639"/>
            <a:ext cx="8049217" cy="720079"/>
          </a:xfrm>
        </p:spPr>
        <p:txBody>
          <a:bodyPr/>
          <a:lstStyle/>
          <a:p>
            <a:pPr algn="l"/>
            <a:r>
              <a:rPr lang="en-US" altLang="zh-CN" sz="2800" dirty="0" smtClean="0"/>
              <a:t>1</a:t>
            </a:r>
            <a:r>
              <a:rPr lang="zh-CN" altLang="en-US" sz="2800" dirty="0" smtClean="0"/>
              <a:t>、造型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9248" y="5085184"/>
            <a:ext cx="7734747" cy="1224136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虢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季子白盘造型奇伟，酷似一个大浴缸，作长方形，直口，方唇，腹壁斜下内收，微鼓，四壁各置一对兽首衔环耳，四足作矩形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，长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137.2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厘米，宽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86.5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厘米，高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39.5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厘重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215.3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千克。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52736"/>
            <a:ext cx="6080870" cy="37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0040" y="548681"/>
            <a:ext cx="7754713" cy="504055"/>
          </a:xfrm>
        </p:spPr>
        <p:txBody>
          <a:bodyPr/>
          <a:lstStyle/>
          <a:p>
            <a:pPr algn="l"/>
            <a:r>
              <a:rPr lang="en-US" altLang="zh-CN" sz="2800" dirty="0" smtClean="0"/>
              <a:t>2</a:t>
            </a:r>
            <a:r>
              <a:rPr lang="zh-CN" altLang="en-US" sz="2800" dirty="0" smtClean="0"/>
              <a:t>、纹饰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9248" y="5157192"/>
            <a:ext cx="7734747" cy="1224136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器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口缘下部周饰穷曲纹，腹部环饰波曲纹。盘口呈圆角长方形，四面各有两个兽首，口中衔环。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4744"/>
            <a:ext cx="5746093" cy="3816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44" y="2905760"/>
            <a:ext cx="1736041" cy="205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54713" cy="936104"/>
          </a:xfrm>
        </p:spPr>
        <p:txBody>
          <a:bodyPr/>
          <a:lstStyle/>
          <a:p>
            <a:pPr algn="l"/>
            <a:r>
              <a:rPr lang="en-US" altLang="zh-CN" sz="2800" dirty="0" smtClean="0"/>
              <a:t>3</a:t>
            </a:r>
            <a:r>
              <a:rPr lang="zh-CN" altLang="en-US" sz="2800" dirty="0" smtClean="0"/>
              <a:t>、铭文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9248" y="4797152"/>
            <a:ext cx="7734747" cy="1584176"/>
          </a:xfrm>
        </p:spPr>
        <p:txBody>
          <a:bodyPr>
            <a:normAutofit lnSpcReduction="10000"/>
          </a:bodyPr>
          <a:lstStyle/>
          <a:p>
            <a:pPr algn="l"/>
            <a:r>
              <a:rPr lang="zh-CN" altLang="en-US" dirty="0" smtClean="0">
                <a:solidFill>
                  <a:srgbClr val="333333"/>
                </a:solidFill>
                <a:latin typeface="微软雅黑" panose="020B0503020204020204" charset="-122"/>
              </a:rPr>
              <a:t>要义：</a:t>
            </a:r>
            <a:endParaRPr lang="zh-CN" altLang="en-US" dirty="0">
              <a:solidFill>
                <a:srgbClr val="333333"/>
              </a:solidFill>
              <a:latin typeface="微软雅黑" panose="020B0503020204020204" charset="-122"/>
            </a:endParaRPr>
          </a:p>
          <a:p>
            <a:pPr algn="l" latinLnBrk="1"/>
            <a:r>
              <a:rPr lang="zh-CN" altLang="en-US" dirty="0" smtClean="0">
                <a:solidFill>
                  <a:srgbClr val="333333"/>
                </a:solidFill>
                <a:latin typeface="宋体" panose="02010600030101010101" pitchFamily="2" charset="-122"/>
              </a:rPr>
              <a:t>    铭文</a:t>
            </a:r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</a:rPr>
              <a:t>共八行一百一十一字，铭文记述了周宣王十二年（前</a:t>
            </a:r>
            <a:r>
              <a:rPr lang="en-US" altLang="zh-CN" dirty="0">
                <a:solidFill>
                  <a:srgbClr val="333333"/>
                </a:solidFill>
                <a:latin typeface="宋体" panose="02010600030101010101" pitchFamily="2" charset="-122"/>
              </a:rPr>
              <a:t>816</a:t>
            </a:r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</a:rPr>
              <a:t>）虢季子白在洛河北岸大胜</a:t>
            </a:r>
            <a:r>
              <a:rPr lang="zh-CN" altLang="en-US" dirty="0" smtClean="0">
                <a:solidFill>
                  <a:srgbClr val="333333"/>
                </a:solidFill>
                <a:latin typeface="宋体" panose="02010600030101010101" pitchFamily="2" charset="-122"/>
              </a:rPr>
              <a:t>猃狁，</a:t>
            </a:r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</a:rPr>
              <a:t>杀死五百名敌人，活捉五十名俘虏，宣王举行隆重的庆典表彰他的功绩，赏赐了马匹、斧钺、彤弓、彤矢。虢季子白专门制造此盘来纪念这件事情。</a:t>
            </a:r>
            <a:endParaRPr lang="zh-CN" altLang="en-US" dirty="0">
              <a:solidFill>
                <a:srgbClr val="333333"/>
              </a:solidFill>
              <a:latin typeface="宋体" panose="0201060003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5170554" cy="38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9135" y="1102360"/>
            <a:ext cx="7734935" cy="5339715"/>
          </a:xfrm>
        </p:spPr>
        <p:txBody>
          <a:bodyPr/>
          <a:p>
            <a:pPr algn="l"/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       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虢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季子白盘盘底铭文其语句以四字为主，且修饰用韵，文辞优美，行文与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《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诗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》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全似，是一篇铸在青铜器上的诗。其书法颇具新意，用笔谨饬，圆转周到，一笔不苟甚有情致。这派圆转书风对后世影响深远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。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 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      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虢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季子白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盘被视为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西周金文中的绝品。它的金文排列方式与字形处理方式显然有别于其他西周铭文，却与东周后期战国吴楚文存在着某种相近的格局。比如，它非常注意每一文字的单独性。线条讲究清丽流畅的感觉，而字形却注重疏密避让的追求，有些线条刻意拉长，造成动荡的空间效果。造型的精练与细密，也使大家惊讶于西周金文中这样清丽秀逸的格调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9552" y="188640"/>
            <a:ext cx="8352928" cy="6264016"/>
          </a:xfrm>
        </p:spPr>
        <p:txBody>
          <a:bodyPr/>
          <a:lstStyle/>
          <a:p>
            <a:pPr algn="l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98" y="126000"/>
            <a:ext cx="4032341" cy="67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9248" y="692696"/>
            <a:ext cx="7734747" cy="576064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zh-CN" altLang="en-US" dirty="0" smtClean="0">
                <a:solidFill>
                  <a:srgbClr val="333333"/>
                </a:solidFill>
                <a:latin typeface="宋体" panose="02010600030101010101" pitchFamily="2" charset="-122"/>
              </a:rPr>
              <a:t>    </a:t>
            </a:r>
            <a:endParaRPr lang="en-US" altLang="zh-CN" dirty="0" smtClean="0">
              <a:solidFill>
                <a:srgbClr val="333333"/>
              </a:solidFill>
              <a:latin typeface="宋体" panose="02010600030101010101" pitchFamily="2" charset="-122"/>
            </a:endParaRPr>
          </a:p>
          <a:p>
            <a:pPr algn="l"/>
            <a:r>
              <a:rPr lang="en-US" altLang="zh-CN" dirty="0">
                <a:solidFill>
                  <a:srgbClr val="333333"/>
                </a:solidFill>
                <a:latin typeface="宋体" panose="02010600030101010101" pitchFamily="2" charset="-122"/>
              </a:rPr>
              <a:t> </a:t>
            </a:r>
            <a:r>
              <a:rPr lang="en-US" altLang="zh-CN" dirty="0" smtClean="0">
                <a:solidFill>
                  <a:srgbClr val="333333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dirty="0" smtClean="0">
                <a:solidFill>
                  <a:srgbClr val="333333"/>
                </a:solidFill>
                <a:latin typeface="宋体" panose="02010600030101010101" pitchFamily="2" charset="-122"/>
              </a:rPr>
              <a:t>隹①十</a:t>
            </a:r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</a:rPr>
              <a:t>又二年，正月初吉丁亥，虢季子白乍寳</a:t>
            </a:r>
            <a:r>
              <a:rPr lang="zh-CN" altLang="en-US" dirty="0" smtClean="0">
                <a:solidFill>
                  <a:srgbClr val="333333"/>
                </a:solidFill>
                <a:latin typeface="宋体" panose="02010600030101010101" pitchFamily="2" charset="-122"/>
              </a:rPr>
              <a:t>盤②。不③显</a:t>
            </a:r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</a:rPr>
              <a:t>子白，壮武于戎工，经维四方。搏伐猃狁，于洛之阳。折首五百，执讯五十，是以先行。桓桓子白，献聝于王，王孔加子白义。王</a:t>
            </a:r>
            <a:r>
              <a:rPr lang="zh-CN" altLang="en-US" dirty="0" smtClean="0">
                <a:solidFill>
                  <a:srgbClr val="333333"/>
                </a:solidFill>
                <a:latin typeface="宋体" panose="02010600030101010101" pitchFamily="2" charset="-122"/>
              </a:rPr>
              <a:t>各⑤周</a:t>
            </a:r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</a:rPr>
              <a:t>庙宣榭，爰</a:t>
            </a:r>
            <a:r>
              <a:rPr lang="zh-CN" altLang="en-US" dirty="0" smtClean="0">
                <a:solidFill>
                  <a:srgbClr val="333333"/>
                </a:solidFill>
                <a:latin typeface="宋体" panose="02010600030101010101" pitchFamily="2" charset="-122"/>
              </a:rPr>
              <a:t>飨⑥。</a:t>
            </a:r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</a:rPr>
              <a:t>王曰：“白父，</a:t>
            </a:r>
            <a:r>
              <a:rPr lang="zh-CN" altLang="en-US" dirty="0" smtClean="0">
                <a:solidFill>
                  <a:srgbClr val="333333"/>
                </a:solidFill>
                <a:latin typeface="宋体" panose="02010600030101010101" pitchFamily="2" charset="-122"/>
              </a:rPr>
              <a:t>孔显又⑦光</a:t>
            </a:r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</a:rPr>
              <a:t>。”王赐乘马，是用</a:t>
            </a:r>
            <a:r>
              <a:rPr lang="zh-CN" altLang="en-US" dirty="0" smtClean="0">
                <a:solidFill>
                  <a:srgbClr val="333333"/>
                </a:solidFill>
                <a:latin typeface="宋体" panose="02010600030101010101" pitchFamily="2" charset="-122"/>
              </a:rPr>
              <a:t>左⑧王</a:t>
            </a:r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</a:rPr>
              <a:t>；赐用弓彤矢，其央。赐用</a:t>
            </a:r>
            <a:r>
              <a:rPr lang="zh-CN" altLang="en-US" dirty="0" smtClean="0">
                <a:solidFill>
                  <a:srgbClr val="333333"/>
                </a:solidFill>
                <a:latin typeface="宋体" panose="02010600030101010101" pitchFamily="2" charset="-122"/>
              </a:rPr>
              <a:t>戉⑨（</a:t>
            </a:r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</a:rPr>
              <a:t>钺），用</a:t>
            </a:r>
            <a:r>
              <a:rPr lang="zh-CN" altLang="en-US" dirty="0" smtClean="0">
                <a:solidFill>
                  <a:srgbClr val="333333"/>
                </a:solidFill>
                <a:latin typeface="宋体" panose="02010600030101010101" pitchFamily="2" charset="-122"/>
              </a:rPr>
              <a:t>政⑩蛮</a:t>
            </a:r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</a:rPr>
              <a:t>方。子子孙孙</a:t>
            </a:r>
            <a:r>
              <a:rPr lang="zh-CN" altLang="en-US" dirty="0" smtClean="0">
                <a:solidFill>
                  <a:srgbClr val="333333"/>
                </a:solidFill>
                <a:latin typeface="宋体" panose="02010600030101010101" pitchFamily="2" charset="-122"/>
              </a:rPr>
              <a:t>，万年</a:t>
            </a:r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</a:rPr>
              <a:t>无疆</a:t>
            </a:r>
            <a:r>
              <a:rPr lang="zh-CN" altLang="en-US" dirty="0" smtClean="0">
                <a:solidFill>
                  <a:srgbClr val="333333"/>
                </a:solidFill>
                <a:latin typeface="宋体" panose="02010600030101010101" pitchFamily="2" charset="-122"/>
              </a:rPr>
              <a:t>。</a:t>
            </a:r>
            <a:endParaRPr lang="en-US" altLang="zh-CN" dirty="0" smtClean="0">
              <a:solidFill>
                <a:srgbClr val="333333"/>
              </a:solidFill>
              <a:latin typeface="宋体" panose="02010600030101010101" pitchFamily="2" charset="-122"/>
            </a:endParaRPr>
          </a:p>
          <a:p>
            <a:pPr algn="l"/>
            <a:endParaRPr lang="en-US" altLang="zh-CN" dirty="0" smtClean="0">
              <a:solidFill>
                <a:srgbClr val="333333"/>
              </a:solidFill>
              <a:latin typeface="宋体" panose="02010600030101010101" pitchFamily="2" charset="-122"/>
            </a:endParaRPr>
          </a:p>
          <a:p>
            <a:pPr algn="l"/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</a:rPr>
              <a:t>① 隹，即“唯”。</a:t>
            </a:r>
            <a:endParaRPr lang="zh-CN" altLang="en-US" dirty="0">
              <a:solidFill>
                <a:srgbClr val="333333"/>
              </a:solidFill>
              <a:latin typeface="宋体" panose="02010600030101010101" pitchFamily="2" charset="-122"/>
            </a:endParaRPr>
          </a:p>
          <a:p>
            <a:pPr algn="l"/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</a:rPr>
              <a:t>② 乍寳盤，即“作宝盘”。</a:t>
            </a:r>
            <a:endParaRPr lang="zh-CN" altLang="en-US" dirty="0">
              <a:solidFill>
                <a:srgbClr val="333333"/>
              </a:solidFill>
              <a:latin typeface="宋体" panose="02010600030101010101" pitchFamily="2" charset="-122"/>
            </a:endParaRPr>
          </a:p>
          <a:p>
            <a:pPr algn="l"/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</a:rPr>
              <a:t>③“不”通“丕”，</a:t>
            </a:r>
            <a:r>
              <a:rPr lang="en-US" altLang="zh-CN" dirty="0">
                <a:solidFill>
                  <a:srgbClr val="333333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</a:rPr>
              <a:t>说文解字</a:t>
            </a:r>
            <a:r>
              <a:rPr lang="en-US" altLang="zh-CN" dirty="0">
                <a:solidFill>
                  <a:srgbClr val="333333"/>
                </a:solidFill>
                <a:latin typeface="宋体" panose="02010600030101010101" pitchFamily="2" charset="-122"/>
              </a:rPr>
              <a:t>》</a:t>
            </a:r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</a:rPr>
              <a:t>中：“丕，大也。“</a:t>
            </a:r>
            <a:endParaRPr lang="zh-CN" altLang="en-US" dirty="0">
              <a:solidFill>
                <a:srgbClr val="333333"/>
              </a:solidFill>
              <a:latin typeface="宋体" panose="02010600030101010101" pitchFamily="2" charset="-122"/>
            </a:endParaRPr>
          </a:p>
          <a:p>
            <a:pPr algn="l"/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</a:rPr>
              <a:t>④“加”通“嘉”。</a:t>
            </a:r>
            <a:endParaRPr lang="zh-CN" altLang="en-US" dirty="0">
              <a:solidFill>
                <a:srgbClr val="333333"/>
              </a:solidFill>
              <a:latin typeface="宋体" panose="02010600030101010101" pitchFamily="2" charset="-122"/>
            </a:endParaRPr>
          </a:p>
          <a:p>
            <a:pPr algn="l"/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</a:rPr>
              <a:t>⑤各，“各”典籍作“格”，</a:t>
            </a:r>
            <a:r>
              <a:rPr lang="en-US" altLang="zh-CN" dirty="0">
                <a:solidFill>
                  <a:srgbClr val="333333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</a:rPr>
              <a:t>字汇</a:t>
            </a:r>
            <a:r>
              <a:rPr lang="en-US" altLang="zh-CN" dirty="0">
                <a:solidFill>
                  <a:srgbClr val="333333"/>
                </a:solidFill>
                <a:latin typeface="宋体" panose="02010600030101010101" pitchFamily="2" charset="-122"/>
              </a:rPr>
              <a:t>》</a:t>
            </a:r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</a:rPr>
              <a:t>：“格，感通也。”</a:t>
            </a:r>
            <a:r>
              <a:rPr lang="en-US" altLang="zh-CN" dirty="0">
                <a:solidFill>
                  <a:srgbClr val="333333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</a:rPr>
              <a:t>说文解字注笺</a:t>
            </a:r>
            <a:r>
              <a:rPr lang="en-US" altLang="zh-CN" dirty="0">
                <a:solidFill>
                  <a:srgbClr val="333333"/>
                </a:solidFill>
                <a:latin typeface="宋体" panose="02010600030101010101" pitchFamily="2" charset="-122"/>
              </a:rPr>
              <a:t>》</a:t>
            </a:r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</a:rPr>
              <a:t>：“格，训为至，而感格之义生焉。”</a:t>
            </a:r>
            <a:endParaRPr lang="zh-CN" altLang="en-US" dirty="0">
              <a:solidFill>
                <a:srgbClr val="333333"/>
              </a:solidFill>
              <a:latin typeface="宋体" panose="02010600030101010101" pitchFamily="2" charset="-122"/>
            </a:endParaRPr>
          </a:p>
          <a:p>
            <a:pPr algn="l"/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</a:rPr>
              <a:t>⑥飨，即“乡”。</a:t>
            </a:r>
            <a:endParaRPr lang="zh-CN" altLang="en-US" dirty="0">
              <a:solidFill>
                <a:srgbClr val="333333"/>
              </a:solidFill>
              <a:latin typeface="宋体" panose="02010600030101010101" pitchFamily="2" charset="-122"/>
            </a:endParaRPr>
          </a:p>
          <a:p>
            <a:pPr algn="l"/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</a:rPr>
              <a:t>⑦“又”通“有”。</a:t>
            </a:r>
            <a:endParaRPr lang="zh-CN" altLang="en-US" dirty="0">
              <a:solidFill>
                <a:srgbClr val="333333"/>
              </a:solidFill>
              <a:latin typeface="宋体" panose="02010600030101010101" pitchFamily="2" charset="-122"/>
            </a:endParaRPr>
          </a:p>
          <a:p>
            <a:pPr algn="l"/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</a:rPr>
              <a:t>⑧“左”通“佐”，佐证。</a:t>
            </a:r>
            <a:endParaRPr lang="zh-CN" altLang="en-US" dirty="0">
              <a:solidFill>
                <a:srgbClr val="333333"/>
              </a:solidFill>
              <a:latin typeface="宋体" panose="02010600030101010101" pitchFamily="2" charset="-122"/>
            </a:endParaRPr>
          </a:p>
          <a:p>
            <a:pPr algn="l"/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</a:rPr>
              <a:t>⑨戉，即“钺”。</a:t>
            </a:r>
            <a:endParaRPr lang="zh-CN" altLang="en-US" dirty="0">
              <a:solidFill>
                <a:srgbClr val="333333"/>
              </a:solidFill>
              <a:latin typeface="宋体" panose="02010600030101010101" pitchFamily="2" charset="-122"/>
            </a:endParaRPr>
          </a:p>
          <a:p>
            <a:pPr algn="l"/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</a:rPr>
              <a:t>⑩政，即“征”。</a:t>
            </a:r>
            <a:endParaRPr lang="zh-CN" altLang="en-US" dirty="0">
              <a:solidFill>
                <a:srgbClr val="333333"/>
              </a:solidFill>
              <a:latin typeface="宋体" panose="02010600030101010101" pitchFamily="2" charset="-122"/>
            </a:endParaRPr>
          </a:p>
          <a:p>
            <a:pPr algn="l"/>
            <a:endParaRPr lang="en-US" altLang="zh-CN" dirty="0">
              <a:solidFill>
                <a:srgbClr val="333333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9248" y="908720"/>
            <a:ext cx="7734747" cy="5472608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</a:rPr>
              <a:t>译文：</a:t>
            </a:r>
            <a:endParaRPr lang="en-US" altLang="zh-CN" dirty="0">
              <a:solidFill>
                <a:srgbClr val="333333"/>
              </a:solidFill>
              <a:latin typeface="宋体" panose="02010600030101010101" pitchFamily="2" charset="-122"/>
            </a:endParaRPr>
          </a:p>
          <a:p>
            <a:pPr algn="l"/>
            <a:r>
              <a:rPr lang="en-US" altLang="zh-CN" dirty="0">
                <a:solidFill>
                  <a:srgbClr val="333333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</a:rPr>
              <a:t>在十二年正月初吉期间的丁亥日，虢季子白制作了宝盘。显赫的子白，在军事行动中勇武有为，经营着天下四方。进击征伐玁狁，到达洛水之北。斩了五百个敌人的首级，抓获俘虏五十人，成为全军的先驱。威武的子白，割下敌人左耳献给了王，王非常赞赏子白的威仪。王来到成周太庙的宣榭，大宴群臣。王说：“白父，你的功劳显赫，无比荣耀。”王赐给子白配有四马的战车，以此来辅佐君王。赐给朱红色的弓箭，颜色非常鲜明。赐给大钺，用来征伐蛮夷。（子白作器以使）子子孙孙万年永远地使用。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精装书">
  <a:themeElements>
    <a:clrScheme name="精装书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精装书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0</TotalTime>
  <Words>1548</Words>
  <Application>WPS 演示</Application>
  <PresentationFormat>全屏显示(4:3)</PresentationFormat>
  <Paragraphs>50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Arial</vt:lpstr>
      <vt:lpstr>微软雅黑</vt:lpstr>
      <vt:lpstr>Century Gothic</vt:lpstr>
      <vt:lpstr>幼圆</vt:lpstr>
      <vt:lpstr>Calibri</vt:lpstr>
      <vt:lpstr>精装书</vt:lpstr>
      <vt:lpstr>虢季子白盘</vt:lpstr>
      <vt:lpstr>一、简介</vt:lpstr>
      <vt:lpstr>1、造型</vt:lpstr>
      <vt:lpstr>2、纹饰</vt:lpstr>
      <vt:lpstr>3、铭文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张小爱</dc:creator>
  <cp:lastModifiedBy>xiaoai</cp:lastModifiedBy>
  <cp:revision>22</cp:revision>
  <dcterms:created xsi:type="dcterms:W3CDTF">2017-05-09T08:06:00Z</dcterms:created>
  <dcterms:modified xsi:type="dcterms:W3CDTF">2017-05-21T12:33:09Z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