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267" r:id="rId8"/>
    <p:sldId id="269" r:id="rId9"/>
    <p:sldId id="276" r:id="rId10"/>
    <p:sldId id="271" r:id="rId11"/>
    <p:sldId id="272" r:id="rId12"/>
    <p:sldId id="273" r:id="rId13"/>
    <p:sldId id="274" r:id="rId14"/>
    <p:sldId id="275" r:id="rId15"/>
    <p:sldId id="277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标题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79FF-4FB6-4506-9FEE-B45AE1AF96A3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A09A3-E18D-461F-808F-80CA7C23E1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79FF-4FB6-4506-9FEE-B45AE1AF96A3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09A3-E18D-461F-808F-80CA7C23E1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79FF-4FB6-4506-9FEE-B45AE1AF96A3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09A3-E18D-461F-808F-80CA7C23E1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9379FF-4FB6-4506-9FEE-B45AE1AF96A3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14A09A3-E18D-461F-808F-80CA7C23E1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79FF-4FB6-4506-9FEE-B45AE1AF96A3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09A3-E18D-461F-808F-80CA7C23E1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79FF-4FB6-4506-9FEE-B45AE1AF96A3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09A3-E18D-461F-808F-80CA7C23E1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09A3-E18D-461F-808F-80CA7C23E1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79FF-4FB6-4506-9FEE-B45AE1AF96A3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2" name="内容占位符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34" name="内容占位符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79FF-4FB6-4506-9FEE-B45AE1AF96A3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09A3-E18D-461F-808F-80CA7C23E1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79FF-4FB6-4506-9FEE-B45AE1AF96A3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09A3-E18D-461F-808F-80CA7C23E1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内容占位符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1" name="标题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9379FF-4FB6-4506-9FEE-B45AE1AF96A3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4A09A3-E18D-461F-808F-80CA7C23E1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79FF-4FB6-4506-9FEE-B45AE1AF96A3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A09A3-E18D-461F-808F-80CA7C23E1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9379FF-4FB6-4506-9FEE-B45AE1AF96A3}" type="datetimeFigureOut">
              <a:rPr lang="zh-CN" altLang="en-US" smtClean="0"/>
              <a:t>2017/5/30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14A09A3-E18D-461F-808F-80CA7C23E1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3200" dirty="0" smtClean="0"/>
              <a:t>                  </a:t>
            </a:r>
            <a:endParaRPr lang="en-US" altLang="zh-CN" sz="3200" dirty="0" smtClean="0"/>
          </a:p>
          <a:p>
            <a:r>
              <a:rPr lang="en-US" altLang="zh-CN" sz="3200" dirty="0"/>
              <a:t> </a:t>
            </a:r>
            <a:r>
              <a:rPr lang="en-US" altLang="zh-CN" sz="3200" dirty="0" smtClean="0"/>
              <a:t>                                      </a:t>
            </a:r>
            <a:r>
              <a:rPr lang="en-US" altLang="zh-CN" sz="3200" dirty="0" smtClean="0">
                <a:solidFill>
                  <a:schemeClr val="tx1"/>
                </a:solidFill>
              </a:rPr>
              <a:t>——</a:t>
            </a:r>
            <a:r>
              <a:rPr lang="zh-CN" altLang="en-US" sz="3200" dirty="0" smtClean="0">
                <a:solidFill>
                  <a:schemeClr val="tx1"/>
                </a:solidFill>
              </a:rPr>
              <a:t> 殷晏华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 smtClean="0"/>
              <a:t>静</a:t>
            </a:r>
            <a:r>
              <a:rPr lang="zh-CN" altLang="en-US" b="1" dirty="0" smtClean="0"/>
              <a:t>簋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8212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“雩（越）八月初吉庚寅”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文</a:t>
            </a:r>
            <a:r>
              <a:rPr lang="zh-CN" altLang="en-US" dirty="0"/>
              <a:t>中</a:t>
            </a:r>
            <a:r>
              <a:rPr lang="zh-CN" altLang="en-US" dirty="0" smtClean="0"/>
              <a:t>“雩”</a:t>
            </a:r>
            <a:r>
              <a:rPr lang="zh-CN" altLang="en-US" dirty="0"/>
              <a:t>字，应该通</a:t>
            </a:r>
            <a:r>
              <a:rPr lang="zh-CN" altLang="en-US" dirty="0" smtClean="0"/>
              <a:t>“越”</a:t>
            </a:r>
            <a:r>
              <a:rPr lang="zh-CN" altLang="en-US" dirty="0"/>
              <a:t>字，指古代求雨的一种祭祀仪式。也就是说，八月初吉庚寅日周王进行了</a:t>
            </a:r>
            <a:r>
              <a:rPr lang="zh-CN" altLang="en-US" dirty="0" smtClean="0"/>
              <a:t>“雩”</a:t>
            </a:r>
            <a:r>
              <a:rPr lang="zh-CN" altLang="en-US" dirty="0"/>
              <a:t>这个祭祀仪式。前面的描述，让静教射，与这个仪式应该有直接的关系，推测之，大概是为了这个仪式，让静教那些人射，最终可能要进行一次射箭什么仪式或者活动。</a:t>
            </a:r>
            <a:br>
              <a:rPr lang="zh-CN" altLang="en-US" dirty="0"/>
            </a:br>
            <a:r>
              <a:rPr lang="zh-CN" altLang="en-US" dirty="0"/>
              <a:t>“八月初吉庚寅”，此处与前文有一定的矛盾。从丁卯到庚寅需要二十三天，六月到八月，二十三天肯定不够，多循环一次要加六十天，就是间隔八十三天，农历大月三十天，小月二十九天，这样六月初吉到八月初吉，时间上还是对不起来，所以此处是有问题的。一种研究说是计时有误，干支刻写错误；还有一种说当时有闰月的可能，虽然文中记载是从六月到八月，实际上是时隔三月。具体应该是哪种情况，还没有足够的资料证实。</a:t>
            </a:r>
            <a:br>
              <a:rPr lang="zh-CN" altLang="en-US" dirty="0"/>
            </a:b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7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“</a:t>
            </a:r>
            <a:r>
              <a:rPr lang="zh-CN" altLang="en-US" dirty="0"/>
              <a:t>王以</a:t>
            </a:r>
            <a:r>
              <a:rPr lang="zh-CN" altLang="en-US" dirty="0" smtClean="0"/>
              <a:t>吴？、吕？？？？師，邦君射</a:t>
            </a:r>
            <a:r>
              <a:rPr lang="zh-CN" altLang="en-US" dirty="0"/>
              <a:t>于大池。” 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文</a:t>
            </a:r>
            <a:r>
              <a:rPr lang="zh-CN" altLang="en-US" dirty="0"/>
              <a:t>中“</a:t>
            </a:r>
            <a:r>
              <a:rPr lang="zh-CN" altLang="en-US" dirty="0" smtClean="0"/>
              <a:t>吴</a:t>
            </a:r>
            <a:r>
              <a:rPr lang="zh-CN" altLang="en-US" dirty="0"/>
              <a:t>？</a:t>
            </a:r>
            <a:r>
              <a:rPr lang="zh-CN" altLang="en-US" dirty="0" smtClean="0"/>
              <a:t>、吕？”</a:t>
            </a:r>
            <a:r>
              <a:rPr lang="zh-CN" altLang="en-US" dirty="0"/>
              <a:t>应该是一些人名，周王让他们射箭，很可能他们是静所教的学生</a:t>
            </a:r>
            <a:r>
              <a:rPr lang="zh-CN" altLang="en-US" dirty="0" smtClean="0"/>
              <a:t>。邦君，小国的君主。“</a:t>
            </a:r>
            <a:r>
              <a:rPr lang="zh-CN" altLang="en-US" dirty="0"/>
              <a:t>大池”即史籍</a:t>
            </a:r>
            <a:r>
              <a:rPr lang="en-US" altLang="zh-CN" dirty="0"/>
              <a:t>《</a:t>
            </a:r>
            <a:r>
              <a:rPr lang="zh-CN" altLang="en-US" dirty="0"/>
              <a:t>文王有声</a:t>
            </a:r>
            <a:r>
              <a:rPr lang="en-US" altLang="zh-CN" dirty="0"/>
              <a:t>》</a:t>
            </a:r>
            <a:r>
              <a:rPr lang="zh-CN" altLang="en-US" dirty="0"/>
              <a:t>里的：“镐京辟雍”。在</a:t>
            </a:r>
            <a:r>
              <a:rPr lang="en-US" altLang="zh-CN" dirty="0"/>
              <a:t>《</a:t>
            </a:r>
            <a:r>
              <a:rPr lang="zh-CN" altLang="en-US" dirty="0"/>
              <a:t>遹簋</a:t>
            </a:r>
            <a:r>
              <a:rPr lang="en-US" altLang="zh-CN" dirty="0"/>
              <a:t>》</a:t>
            </a:r>
            <a:r>
              <a:rPr lang="zh-CN" altLang="en-US" dirty="0"/>
              <a:t>中</a:t>
            </a:r>
            <a:r>
              <a:rPr lang="zh-CN" altLang="en-US" dirty="0" smtClean="0"/>
              <a:t>：“</a:t>
            </a:r>
            <a:r>
              <a:rPr lang="zh-CN" altLang="en-US" dirty="0"/>
              <a:t>穆王在京，乎渔于大池”，此处“大池”与文中一样，皆为镐京附近的辟雍。在</a:t>
            </a:r>
            <a:r>
              <a:rPr lang="en-US" altLang="zh-CN" dirty="0"/>
              <a:t>《</a:t>
            </a:r>
            <a:r>
              <a:rPr lang="zh-CN" altLang="en-US" dirty="0"/>
              <a:t>麦尊</a:t>
            </a:r>
            <a:r>
              <a:rPr lang="en-US" altLang="zh-CN" dirty="0"/>
              <a:t>》</a:t>
            </a:r>
            <a:r>
              <a:rPr lang="zh-CN" altLang="en-US" dirty="0"/>
              <a:t>上也有：“蒿京．．．辟雍”。“辟雍”是当时澧水水系流经平地而产生的湖泊，其地理位置就在蒿京附近。周文王在辟雍附近还修建过灵台，在文献中也多有记载。</a:t>
            </a:r>
            <a:br>
              <a:rPr lang="zh-CN" altLang="en-US" dirty="0"/>
            </a:b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1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“</a:t>
            </a:r>
            <a:r>
              <a:rPr lang="zh-CN" altLang="en-US" dirty="0"/>
              <a:t>静</a:t>
            </a:r>
            <a:r>
              <a:rPr lang="zh-CN" altLang="en-US" dirty="0" smtClean="0"/>
              <a:t>学</a:t>
            </a:r>
            <a:r>
              <a:rPr lang="zh-CN" altLang="en-US" dirty="0" smtClean="0"/>
              <a:t>无？</a:t>
            </a:r>
            <a:r>
              <a:rPr lang="zh-CN" altLang="en-US" dirty="0" smtClean="0"/>
              <a:t>，</a:t>
            </a:r>
            <a:r>
              <a:rPr lang="zh-CN" altLang="en-US" dirty="0"/>
              <a:t>王赐静</a:t>
            </a:r>
            <a:r>
              <a:rPr lang="zh-CN" altLang="en-US" dirty="0" smtClean="0"/>
              <a:t>鞞璲。”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>此处“学”不是学习的意思，而是教的意思，学字古与教相通。</a:t>
            </a:r>
            <a:r>
              <a:rPr lang="en-US" altLang="zh-CN" dirty="0"/>
              <a:t>《</a:t>
            </a:r>
            <a:r>
              <a:rPr lang="zh-CN" altLang="en-US" dirty="0"/>
              <a:t>尔雅</a:t>
            </a:r>
            <a:r>
              <a:rPr lang="en-US" altLang="zh-CN" dirty="0"/>
              <a:t>·</a:t>
            </a:r>
            <a:r>
              <a:rPr lang="zh-CN" altLang="en-US" dirty="0"/>
              <a:t>释诂</a:t>
            </a:r>
            <a:r>
              <a:rPr lang="en-US" altLang="zh-CN" dirty="0"/>
              <a:t>》</a:t>
            </a:r>
            <a:r>
              <a:rPr lang="zh-CN" altLang="en-US" dirty="0"/>
              <a:t>：“学，教也。”在金文中多有此用</a:t>
            </a:r>
            <a:r>
              <a:rPr lang="zh-CN" altLang="en-US" dirty="0" smtClean="0"/>
              <a:t>法。</a:t>
            </a:r>
            <a:r>
              <a:rPr lang="zh-CN" altLang="en-US" dirty="0"/>
              <a:t> “静学</a:t>
            </a:r>
            <a:r>
              <a:rPr lang="zh-CN" altLang="en-US" dirty="0" smtClean="0"/>
              <a:t>无？”，</a:t>
            </a:r>
            <a:r>
              <a:rPr lang="zh-CN" altLang="en-US" dirty="0"/>
              <a:t> </a:t>
            </a:r>
            <a:r>
              <a:rPr lang="zh-CN" altLang="en-US" dirty="0" smtClean="0"/>
              <a:t>“？”</a:t>
            </a:r>
            <a:r>
              <a:rPr lang="zh-CN" altLang="en-US" dirty="0"/>
              <a:t>字目前资料上有两种解释，一种解释为厌，一种解释为尤，感觉这两种解释都不是是非贴切。通过上下文理解，此处应该是表示静教射箭有功，教的结果很不错，很有成效类的，因此后面周王才奖励他，给他封赐。与前面联系起来就是，静教那些人射箭，在八月初吉庚寅进行射箭仪式或者活动，进行的非常成功，因此周王对静的教学表示认可和赞同，予以奖励。</a:t>
            </a:r>
            <a:br>
              <a:rPr lang="zh-CN" altLang="en-US" dirty="0"/>
            </a:br>
            <a:r>
              <a:rPr lang="zh-CN" altLang="en-US" dirty="0"/>
              <a:t>“鞞</a:t>
            </a:r>
            <a:r>
              <a:rPr lang="zh-CN" altLang="en-US" dirty="0" smtClean="0"/>
              <a:t>”</a:t>
            </a:r>
            <a:r>
              <a:rPr lang="en-US" altLang="zh-CN" dirty="0" err="1" smtClean="0"/>
              <a:t>bing</a:t>
            </a:r>
            <a:r>
              <a:rPr lang="zh-CN" altLang="en-US" dirty="0" smtClean="0"/>
              <a:t>，</a:t>
            </a:r>
            <a:r>
              <a:rPr lang="zh-CN" altLang="en-US" dirty="0"/>
              <a:t>本意为刀鞘，</a:t>
            </a:r>
            <a:r>
              <a:rPr lang="en-US" altLang="zh-CN" dirty="0"/>
              <a:t>《</a:t>
            </a:r>
            <a:r>
              <a:rPr lang="zh-CN" altLang="en-US" dirty="0"/>
              <a:t>逸周书</a:t>
            </a:r>
            <a:r>
              <a:rPr lang="en-US" altLang="zh-CN" dirty="0"/>
              <a:t>·</a:t>
            </a:r>
            <a:r>
              <a:rPr lang="zh-CN" altLang="en-US" dirty="0"/>
              <a:t>王</a:t>
            </a:r>
            <a:r>
              <a:rPr lang="zh-CN" altLang="en-US" dirty="0" smtClean="0"/>
              <a:t>会解</a:t>
            </a:r>
            <a:r>
              <a:rPr lang="en-US" altLang="zh-CN" dirty="0" smtClean="0"/>
              <a:t>》</a:t>
            </a:r>
            <a:r>
              <a:rPr lang="zh-CN" altLang="en-US" dirty="0"/>
              <a:t>中：“请令以鱼皮之鞞为献</a:t>
            </a:r>
            <a:r>
              <a:rPr lang="zh-CN" altLang="en-US" dirty="0" smtClean="0"/>
              <a:t>。”刀鞘以皮革制成，故字从革。引申为指有鞘的刀。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dirty="0"/>
              <a:t>还</a:t>
            </a:r>
            <a:r>
              <a:rPr lang="zh-CN" altLang="en-US" dirty="0" smtClean="0"/>
              <a:t>引申</a:t>
            </a:r>
            <a:r>
              <a:rPr lang="zh-CN" altLang="en-US" dirty="0"/>
              <a:t>为刀鞘上的装饰物，如：鞞琫。此处的“鞞”应该也是一种装饰物，用于刀鞘或者剑鞘上的。郭沫若解释为剑鞘上的玉饰，古称剑鼻。此处还有一种可能，是指弓箭上的装饰物，因为静是个射手，教他人射箭而得奖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“静</a:t>
            </a:r>
            <a:r>
              <a:rPr lang="zh-CN" altLang="en-US" dirty="0"/>
              <a:t>敢</a:t>
            </a:r>
            <a:r>
              <a:rPr lang="zh-CN" altLang="en-US" dirty="0" smtClean="0"/>
              <a:t>拜稽首</a:t>
            </a:r>
            <a:r>
              <a:rPr lang="zh-CN" altLang="en-US" dirty="0"/>
              <a:t>，对扬天子丕</a:t>
            </a:r>
            <a:r>
              <a:rPr lang="zh-CN" altLang="en-US" dirty="0" smtClean="0"/>
              <a:t>显休，</a:t>
            </a:r>
            <a:r>
              <a:rPr lang="zh-CN" altLang="en-US" dirty="0"/>
              <a:t>用乍文母外姞，子子孙孙其万年用</a:t>
            </a:r>
            <a:r>
              <a:rPr lang="zh-CN" altLang="en-US" dirty="0" smtClean="0"/>
              <a:t>。”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 文中“敢拜</a:t>
            </a:r>
            <a:r>
              <a:rPr lang="zh-CN" altLang="en-US" dirty="0" smtClean="0"/>
              <a:t>首对扬显</a:t>
            </a:r>
            <a:r>
              <a:rPr lang="zh-CN" altLang="en-US" dirty="0"/>
              <a:t>休，用</a:t>
            </a:r>
            <a:r>
              <a:rPr lang="zh-CN" altLang="en-US" dirty="0" smtClean="0"/>
              <a:t>作</a:t>
            </a:r>
            <a:r>
              <a:rPr lang="en-US" altLang="zh-CN" dirty="0" smtClean="0"/>
              <a:t>”</a:t>
            </a:r>
            <a:r>
              <a:rPr lang="zh-CN" altLang="en-US" dirty="0"/>
              <a:t>此句式类似于当时制作铭文的一种格式，大概就是表示做铭器者为了什么理由要做一个什么器皿来纪念某事。在当时有很多铭文都有这种类似的格式，如</a:t>
            </a:r>
            <a:r>
              <a:rPr lang="en-US" altLang="zh-CN" dirty="0"/>
              <a:t>《</a:t>
            </a:r>
            <a:r>
              <a:rPr lang="zh-CN" altLang="en-US" dirty="0"/>
              <a:t>谏簋</a:t>
            </a:r>
            <a:r>
              <a:rPr lang="en-US" altLang="zh-CN" dirty="0"/>
              <a:t>》</a:t>
            </a:r>
            <a:r>
              <a:rPr lang="zh-CN" altLang="en-US" dirty="0"/>
              <a:t>（</a:t>
            </a:r>
            <a:r>
              <a:rPr lang="en-US" altLang="zh-CN" dirty="0"/>
              <a:t>《</a:t>
            </a:r>
            <a:r>
              <a:rPr lang="zh-CN" altLang="en-US" dirty="0"/>
              <a:t>集成</a:t>
            </a:r>
            <a:r>
              <a:rPr lang="en-US" altLang="zh-CN" dirty="0"/>
              <a:t>》4285</a:t>
            </a:r>
            <a:r>
              <a:rPr lang="zh-CN" altLang="en-US" dirty="0"/>
              <a:t>）铭文记载：“谏拜稽首，敢对扬天子丕显休，用作朕文考惠伯尊簋，谏其万年子子孙孙永宝用”，又</a:t>
            </a:r>
            <a:r>
              <a:rPr lang="zh-CN" altLang="en-US" dirty="0" smtClean="0"/>
              <a:t>如</a:t>
            </a:r>
            <a:r>
              <a:rPr lang="en-US" altLang="zh-CN" dirty="0" smtClean="0"/>
              <a:t>《</a:t>
            </a:r>
            <a:r>
              <a:rPr lang="zh-CN" altLang="en-US" dirty="0"/>
              <a:t>闻尊</a:t>
            </a:r>
            <a:r>
              <a:rPr lang="en-US" altLang="zh-CN" dirty="0"/>
              <a:t>》</a:t>
            </a:r>
            <a:r>
              <a:rPr lang="zh-CN" altLang="en-US" dirty="0"/>
              <a:t>铭文记载：“闻拜稽首，扬对朕皇尹休，用作朕文考宝宗彝，孙孙子子其万年永宝</a:t>
            </a:r>
            <a:r>
              <a:rPr lang="zh-CN" altLang="en-US" dirty="0" smtClean="0"/>
              <a:t>”等</a:t>
            </a:r>
            <a:r>
              <a:rPr lang="zh-CN" altLang="en-US" dirty="0"/>
              <a:t>等。</a:t>
            </a:r>
            <a:br>
              <a:rPr lang="zh-CN" altLang="en-US" dirty="0"/>
            </a:b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6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文母，有文德的亡母。外或为封邑名，外叔鼎：“外叔作宝尊彝。”外姞是姞姓女子。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r>
              <a:rPr lang="zh-CN" altLang="en-US" dirty="0" smtClean="0"/>
              <a:t>文</a:t>
            </a:r>
            <a:r>
              <a:rPr lang="zh-CN" altLang="en-US" dirty="0"/>
              <a:t>中“子子孙孙”为重文，又叫叠字，“子”和“孙”两字后面都用重文符号来表示，像“</a:t>
            </a:r>
            <a:r>
              <a:rPr lang="en-US" altLang="zh-CN" dirty="0"/>
              <a:t>=”</a:t>
            </a:r>
            <a:r>
              <a:rPr lang="zh-CN" altLang="en-US" dirty="0"/>
              <a:t>的一个符号。这种情况在青铜器铭文中非常多见，尤其是“子子孙孙”一组，用重文除了表示世世代代的意义以外，还有绵延不断的意念在里面。</a:t>
            </a:r>
            <a:r>
              <a:rPr lang="en-US" altLang="zh-CN" dirty="0"/>
              <a:t>《</a:t>
            </a:r>
            <a:r>
              <a:rPr lang="zh-CN" altLang="en-US" dirty="0"/>
              <a:t>尔雅</a:t>
            </a:r>
            <a:r>
              <a:rPr lang="en-US" altLang="zh-CN" dirty="0"/>
              <a:t>》</a:t>
            </a:r>
            <a:r>
              <a:rPr lang="zh-CN" altLang="en-US" dirty="0"/>
              <a:t>中“子子孙孙”解释为“引无极也”，郭璞注为：“世世昌盛长无穷”，表现出对子孙繁盛、传世久远的盼望。</a:t>
            </a:r>
            <a:br>
              <a:rPr lang="zh-CN" altLang="en-US" dirty="0"/>
            </a:b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1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936104"/>
          </a:xfrm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谢谢！！！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2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27584" y="908720"/>
            <a:ext cx="7653536" cy="529208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宋体"/>
                <a:ea typeface="宋体"/>
              </a:rPr>
              <a:t>《</a:t>
            </a:r>
            <a:r>
              <a:rPr lang="zh-CN" altLang="en-US" dirty="0" smtClean="0"/>
              <a:t>静簋</a:t>
            </a:r>
            <a:r>
              <a:rPr lang="en-US" altLang="zh-CN" dirty="0">
                <a:latin typeface="宋体"/>
                <a:ea typeface="宋体"/>
              </a:rPr>
              <a:t>》</a:t>
            </a:r>
            <a:r>
              <a:rPr lang="zh-CN" altLang="en-US" dirty="0" smtClean="0"/>
              <a:t>，西周中期穆王时代青铜礼器。簋是一种盛饭</a:t>
            </a:r>
            <a:r>
              <a:rPr lang="zh-CN" altLang="en-US" dirty="0" smtClean="0"/>
              <a:t>的器具。</a:t>
            </a:r>
            <a:r>
              <a:rPr lang="zh-CN" altLang="en-US" dirty="0" smtClean="0"/>
              <a:t>此器高</a:t>
            </a:r>
            <a:r>
              <a:rPr lang="en-US" altLang="zh-CN" dirty="0" smtClean="0">
                <a:latin typeface="+mn-ea"/>
              </a:rPr>
              <a:t>4</a:t>
            </a:r>
            <a:r>
              <a:rPr lang="en-US" altLang="zh-CN" dirty="0" smtClean="0">
                <a:latin typeface="Constantia"/>
              </a:rPr>
              <a:t>.</a:t>
            </a:r>
            <a:r>
              <a:rPr lang="en-US" altLang="zh-CN" dirty="0" smtClean="0">
                <a:latin typeface="+mn-ea"/>
              </a:rPr>
              <a:t>1</a:t>
            </a:r>
            <a:r>
              <a:rPr lang="zh-CN" altLang="en-US" dirty="0" smtClean="0">
                <a:latin typeface="+mn-ea"/>
              </a:rPr>
              <a:t>寸、口</a:t>
            </a:r>
            <a:r>
              <a:rPr lang="zh-CN" altLang="en-US" dirty="0" smtClean="0">
                <a:latin typeface="+mn-ea"/>
              </a:rPr>
              <a:t>径</a:t>
            </a:r>
            <a:r>
              <a:rPr lang="en-US" altLang="zh-CN" dirty="0" smtClean="0">
                <a:latin typeface="+mn-ea"/>
              </a:rPr>
              <a:t>7</a:t>
            </a:r>
            <a:r>
              <a:rPr lang="en-US" altLang="zh-CN" dirty="0" smtClean="0"/>
              <a:t>.</a:t>
            </a:r>
            <a:r>
              <a:rPr lang="en-US" altLang="zh-CN" dirty="0" smtClean="0">
                <a:latin typeface="+mn-ea"/>
              </a:rPr>
              <a:t>3</a:t>
            </a:r>
            <a:r>
              <a:rPr lang="zh-CN" altLang="en-US" dirty="0" smtClean="0">
                <a:latin typeface="+mn-ea"/>
              </a:rPr>
              <a:t>寸，重</a:t>
            </a:r>
            <a:r>
              <a:rPr lang="en-US" altLang="zh-CN" dirty="0" smtClean="0">
                <a:latin typeface="+mn-ea"/>
              </a:rPr>
              <a:t>7</a:t>
            </a:r>
            <a:r>
              <a:rPr lang="en-US" altLang="zh-CN" dirty="0" smtClean="0"/>
              <a:t>.</a:t>
            </a:r>
            <a:r>
              <a:rPr lang="en-US" altLang="zh-CN" dirty="0" smtClean="0">
                <a:latin typeface="+mn-ea"/>
              </a:rPr>
              <a:t>9375</a:t>
            </a:r>
            <a:r>
              <a:rPr lang="zh-CN" altLang="en-US" dirty="0" smtClean="0">
                <a:latin typeface="+mn-ea"/>
              </a:rPr>
              <a:t>斤。侈口束颈，下腹向外倾垂，兽首双耳，下有方垂珥，圈足沿外侈。颈饰垂冠回首夔纹和浮雕牺首，腹饰垂冠回首大鸟纹，均以云雷纹填地。此器内</a:t>
            </a:r>
            <a:r>
              <a:rPr lang="zh-CN" altLang="en-US" dirty="0">
                <a:latin typeface="+mn-ea"/>
              </a:rPr>
              <a:t>刻</a:t>
            </a:r>
            <a:r>
              <a:rPr lang="zh-CN" altLang="en-US" dirty="0" smtClean="0">
                <a:latin typeface="+mn-ea"/>
              </a:rPr>
              <a:t>有精美铭文，共八行九十字，，重文两处</a:t>
            </a:r>
            <a:r>
              <a:rPr lang="zh-CN" altLang="en-US" dirty="0">
                <a:latin typeface="+mn-ea"/>
              </a:rPr>
              <a:t>。现存于美国纽</a:t>
            </a:r>
            <a:r>
              <a:rPr lang="zh-CN" altLang="en-US" dirty="0" smtClean="0">
                <a:latin typeface="+mn-ea"/>
              </a:rPr>
              <a:t>约</a:t>
            </a:r>
            <a:r>
              <a:rPr lang="zh-CN" altLang="en-US" dirty="0">
                <a:latin typeface="+mn-ea"/>
              </a:rPr>
              <a:t>大都</a:t>
            </a:r>
            <a:r>
              <a:rPr lang="zh-CN" altLang="en-US" dirty="0" smtClean="0">
                <a:latin typeface="+mn-ea"/>
              </a:rPr>
              <a:t>会博物馆</a:t>
            </a:r>
            <a:r>
              <a:rPr lang="zh-CN" altLang="en-US" dirty="0" smtClean="0">
                <a:latin typeface="+mn-ea"/>
              </a:rPr>
              <a:t>。</a:t>
            </a:r>
            <a:endParaRPr lang="en-US" altLang="zh-CN" dirty="0" smtClean="0">
              <a:latin typeface="+mn-ea"/>
            </a:endParaRPr>
          </a:p>
          <a:p>
            <a:r>
              <a:rPr lang="zh-CN" altLang="en-US" dirty="0">
                <a:latin typeface="+mn-ea"/>
              </a:rPr>
              <a:t>此时</a:t>
            </a:r>
            <a:r>
              <a:rPr lang="zh-CN" altLang="en-US" dirty="0" smtClean="0">
                <a:latin typeface="+mn-ea"/>
              </a:rPr>
              <a:t>期金文大篆字体正由西周中期向晚期过渡。</a:t>
            </a:r>
            <a:r>
              <a:rPr lang="en-US" altLang="zh-CN" dirty="0" smtClean="0">
                <a:latin typeface="宋体"/>
                <a:ea typeface="宋体"/>
              </a:rPr>
              <a:t>《</a:t>
            </a:r>
            <a:r>
              <a:rPr lang="zh-CN" altLang="en-US" dirty="0" smtClean="0">
                <a:latin typeface="宋体"/>
                <a:ea typeface="宋体"/>
              </a:rPr>
              <a:t>静簋</a:t>
            </a:r>
            <a:r>
              <a:rPr lang="en-US" altLang="zh-CN" dirty="0" smtClean="0">
                <a:latin typeface="宋体"/>
                <a:ea typeface="宋体"/>
              </a:rPr>
              <a:t>》</a:t>
            </a:r>
            <a:r>
              <a:rPr lang="zh-CN" altLang="en-US" dirty="0" smtClean="0">
                <a:latin typeface="宋体"/>
                <a:ea typeface="宋体"/>
              </a:rPr>
              <a:t>通篇铭文均称舒适，淳朴典雅，有“笔短趣长”之势，不失为</a:t>
            </a:r>
            <a:r>
              <a:rPr lang="zh-CN" altLang="en-US" dirty="0">
                <a:latin typeface="宋体"/>
                <a:ea typeface="宋体"/>
              </a:rPr>
              <a:t>西周中期金</a:t>
            </a:r>
            <a:r>
              <a:rPr lang="zh-CN" altLang="en-US" dirty="0" smtClean="0">
                <a:latin typeface="宋体"/>
                <a:ea typeface="宋体"/>
              </a:rPr>
              <a:t>文书法艺术的代表作。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352550"/>
            <a:ext cx="6427787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6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41910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7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4499992"/>
          </a:xfrm>
        </p:spPr>
        <p:txBody>
          <a:bodyPr/>
          <a:lstStyle/>
          <a:p>
            <a:r>
              <a:rPr lang="zh-CN" altLang="en-US" dirty="0" smtClean="0"/>
              <a:t>隹（唯）</a:t>
            </a:r>
            <a:r>
              <a:rPr lang="zh-CN" altLang="en-US" dirty="0"/>
              <a:t>六</a:t>
            </a:r>
            <a:r>
              <a:rPr lang="zh-CN" altLang="en-US" dirty="0" smtClean="0"/>
              <a:t>月初吉，王才（在</a:t>
            </a:r>
            <a:r>
              <a:rPr lang="en-US" altLang="zh-CN" dirty="0" smtClean="0"/>
              <a:t>)       </a:t>
            </a:r>
            <a:r>
              <a:rPr lang="zh-CN" altLang="en-US" dirty="0" smtClean="0"/>
              <a:t>京。丁卯，王令（命）静嗣（司）射学宫，小子眔（</a:t>
            </a:r>
            <a:r>
              <a:rPr lang="en-US" altLang="zh-CN" dirty="0" smtClean="0"/>
              <a:t>da)</a:t>
            </a:r>
            <a:r>
              <a:rPr lang="zh-CN" altLang="en-US" dirty="0" smtClean="0"/>
              <a:t>服、眔小臣、眔尸（夷）仆学射。雩</a:t>
            </a:r>
            <a:r>
              <a:rPr lang="en-US" altLang="zh-CN" dirty="0" smtClean="0"/>
              <a:t>(</a:t>
            </a:r>
            <a:r>
              <a:rPr lang="zh-CN" altLang="en-US" dirty="0" smtClean="0"/>
              <a:t>越）八月初吉庚寅，王以吴</a:t>
            </a:r>
            <a:r>
              <a:rPr lang="en-US" altLang="zh-CN" dirty="0"/>
              <a:t> </a:t>
            </a:r>
            <a:r>
              <a:rPr lang="en-US" altLang="zh-CN" dirty="0" smtClean="0"/>
              <a:t>                 </a:t>
            </a:r>
            <a:r>
              <a:rPr lang="zh-CN" altLang="en-US" dirty="0" smtClean="0"/>
              <a:t>吕                                                             師（师），邦君射于大池。</a:t>
            </a:r>
            <a:r>
              <a:rPr lang="zh-CN" altLang="en-US" dirty="0"/>
              <a:t>静</a:t>
            </a:r>
            <a:r>
              <a:rPr lang="zh-CN" altLang="en-US" dirty="0" smtClean="0"/>
              <a:t>学（教）无         </a:t>
            </a:r>
            <a:r>
              <a:rPr lang="en-US" altLang="zh-CN" dirty="0" smtClean="0"/>
              <a:t>(</a:t>
            </a:r>
            <a:r>
              <a:rPr lang="zh-CN" altLang="en-US" dirty="0" smtClean="0"/>
              <a:t>尤），王易（赐）静鞞（</a:t>
            </a:r>
            <a:r>
              <a:rPr lang="en-US" altLang="zh-CN" dirty="0" err="1" smtClean="0"/>
              <a:t>bing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)</a:t>
            </a:r>
            <a:r>
              <a:rPr lang="zh-CN" altLang="en-US" dirty="0" smtClean="0"/>
              <a:t>      （璲</a:t>
            </a:r>
            <a:r>
              <a:rPr lang="en-US" altLang="zh-CN" dirty="0" smtClean="0"/>
              <a:t>)</a:t>
            </a:r>
            <a:r>
              <a:rPr lang="zh-CN" altLang="en-US" dirty="0"/>
              <a:t> 。</a:t>
            </a:r>
            <a:r>
              <a:rPr lang="zh-CN" altLang="en-US" dirty="0" smtClean="0"/>
              <a:t>静敢拜稽首，对扬天子不（丕）显休，用乍（作）文母外姞</a:t>
            </a:r>
            <a:r>
              <a:rPr lang="en-US" altLang="zh-CN" dirty="0"/>
              <a:t> </a:t>
            </a:r>
            <a:r>
              <a:rPr lang="en-US" altLang="zh-CN" dirty="0" smtClean="0"/>
              <a:t>            </a:t>
            </a:r>
            <a:r>
              <a:rPr lang="zh-CN" altLang="en-US" dirty="0" smtClean="0"/>
              <a:t>（簋），</a:t>
            </a:r>
            <a:r>
              <a:rPr lang="en-US" altLang="zh-CN" dirty="0" smtClean="0"/>
              <a:t> </a:t>
            </a:r>
            <a:r>
              <a:rPr lang="zh-CN" altLang="en-US" dirty="0" smtClean="0"/>
              <a:t>子子孙孙其万年用。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76200" y="189023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dirty="0" smtClean="0"/>
              <a:t>铭文释义</a:t>
            </a:r>
            <a:endParaRPr lang="zh-CN" altLang="en-US" sz="32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08" y="1365506"/>
            <a:ext cx="476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132857"/>
            <a:ext cx="38938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603198"/>
            <a:ext cx="3989089" cy="41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29" y="2603197"/>
            <a:ext cx="691432" cy="41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63" y="3019770"/>
            <a:ext cx="476250" cy="4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79810"/>
            <a:ext cx="432048" cy="4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906" y="3876763"/>
            <a:ext cx="831354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46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600" b="1" dirty="0" smtClean="0"/>
              <a:t>铭文</a:t>
            </a:r>
            <a:r>
              <a:rPr lang="zh-CN" altLang="en-US" sz="3600" b="1" dirty="0"/>
              <a:t>释读</a:t>
            </a:r>
          </a:p>
        </p:txBody>
      </p:sp>
      <p:sp>
        <p:nvSpPr>
          <p:cNvPr id="5" name="矩形 4"/>
          <p:cNvSpPr/>
          <p:nvPr/>
        </p:nvSpPr>
        <p:spPr>
          <a:xfrm>
            <a:off x="467544" y="1484784"/>
            <a:ext cx="820891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sz="2400" dirty="0"/>
              <a:t>、“隹六月初吉”。</a:t>
            </a:r>
            <a:br>
              <a:rPr lang="zh-CN" altLang="en-US" sz="2400" dirty="0"/>
            </a:br>
            <a:r>
              <a:rPr lang="zh-CN" altLang="en-US" sz="2400" dirty="0"/>
              <a:t>文中“隹”，为象形，甲骨文字形</a:t>
            </a:r>
            <a:r>
              <a:rPr lang="en-US" altLang="zh-CN" sz="2400" dirty="0"/>
              <a:t>,</a:t>
            </a:r>
            <a:r>
              <a:rPr lang="zh-CN" altLang="en-US" sz="2400" dirty="0"/>
              <a:t>象鸟形。</a:t>
            </a:r>
            <a:r>
              <a:rPr lang="en-US" altLang="zh-CN" sz="2400" dirty="0"/>
              <a:t>《</a:t>
            </a:r>
            <a:r>
              <a:rPr lang="zh-CN" altLang="en-US" sz="2400" dirty="0"/>
              <a:t>说文</a:t>
            </a:r>
            <a:r>
              <a:rPr lang="en-US" altLang="zh-CN" sz="2400" dirty="0"/>
              <a:t>》:“</a:t>
            </a:r>
            <a:r>
              <a:rPr lang="zh-CN" altLang="en-US" sz="2400" dirty="0"/>
              <a:t>鸟之短尾之总名也。”此处应为助词，放于句首，表发端，与现在“惟”作助词放于句首用意义相同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r>
              <a:rPr lang="zh-CN" altLang="en-US" sz="2400" dirty="0"/>
              <a:t>文中“初吉”，是周代月相的一种。王国维在</a:t>
            </a:r>
            <a:r>
              <a:rPr lang="en-US" altLang="zh-CN" sz="2400" dirty="0"/>
              <a:t>《</a:t>
            </a:r>
            <a:r>
              <a:rPr lang="zh-CN" altLang="en-US" sz="2400" dirty="0"/>
              <a:t>生霸死霸考</a:t>
            </a:r>
            <a:r>
              <a:rPr lang="en-US" altLang="zh-CN" sz="2400" dirty="0"/>
              <a:t>》</a:t>
            </a:r>
            <a:r>
              <a:rPr lang="zh-CN" altLang="en-US" sz="2400" dirty="0"/>
              <a:t>中提出四分法，月相被分为初吉、既生霸、既望霸、既死霸四种。初吉是每月的一日到七八日，用现在计时来论，大概相当于每月的第一周。这样就弥补了古代干支计时的一些问题，干支计日只能反映序次，不能反映序数，比如一个月中可能会出现两三</a:t>
            </a:r>
            <a:r>
              <a:rPr lang="zh-CN" altLang="en-US" sz="2400" dirty="0" smtClean="0"/>
              <a:t>次。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endParaRPr lang="zh-CN" altLang="en-US" sz="2400" dirty="0"/>
          </a:p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40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另</a:t>
            </a:r>
            <a:r>
              <a:rPr lang="zh-CN" altLang="en-US" dirty="0"/>
              <a:t>外“初吉”还有一种解释，为每月的朔日，即每月的初一，在传统的训诂学中很多例子：</a:t>
            </a:r>
            <a:r>
              <a:rPr lang="en-US" altLang="zh-CN" dirty="0"/>
              <a:t>《</a:t>
            </a:r>
            <a:r>
              <a:rPr lang="zh-CN" altLang="en-US" dirty="0"/>
              <a:t>诗</a:t>
            </a:r>
            <a:r>
              <a:rPr lang="en-US" altLang="zh-CN" dirty="0" smtClean="0"/>
              <a:t>·</a:t>
            </a:r>
            <a:r>
              <a:rPr lang="zh-CN" altLang="en-US" dirty="0" smtClean="0"/>
              <a:t>小雅</a:t>
            </a:r>
            <a:r>
              <a:rPr lang="en-US" altLang="zh-CN" dirty="0" smtClean="0"/>
              <a:t> </a:t>
            </a:r>
            <a:r>
              <a:rPr lang="en-US" altLang="zh-CN" dirty="0"/>
              <a:t>·</a:t>
            </a:r>
            <a:r>
              <a:rPr lang="zh-CN" altLang="en-US" dirty="0" smtClean="0"/>
              <a:t>小</a:t>
            </a:r>
            <a:r>
              <a:rPr lang="zh-CN" altLang="en-US" dirty="0"/>
              <a:t>明</a:t>
            </a:r>
            <a:r>
              <a:rPr lang="en-US" altLang="zh-CN" dirty="0"/>
              <a:t>》</a:t>
            </a:r>
            <a:r>
              <a:rPr lang="zh-CN" altLang="en-US" dirty="0"/>
              <a:t>载：“二月初吉，载离寒暑</a:t>
            </a:r>
            <a:r>
              <a:rPr lang="zh-CN" altLang="en-US" dirty="0" smtClean="0"/>
              <a:t>。” </a:t>
            </a:r>
            <a:r>
              <a:rPr lang="en-US" altLang="zh-CN" dirty="0" smtClean="0">
                <a:latin typeface="宋体"/>
                <a:ea typeface="宋体"/>
              </a:rPr>
              <a:t>《</a:t>
            </a:r>
            <a:r>
              <a:rPr lang="zh-CN" altLang="en-US" dirty="0" smtClean="0">
                <a:latin typeface="宋体"/>
                <a:ea typeface="宋体"/>
              </a:rPr>
              <a:t>国语</a:t>
            </a:r>
            <a:r>
              <a:rPr lang="en-US" altLang="zh-CN" dirty="0" smtClean="0">
                <a:latin typeface="宋体"/>
                <a:ea typeface="宋体"/>
              </a:rPr>
              <a:t>·</a:t>
            </a:r>
            <a:r>
              <a:rPr lang="zh-CN" altLang="en-US" dirty="0" smtClean="0">
                <a:latin typeface="宋体"/>
                <a:ea typeface="宋体"/>
              </a:rPr>
              <a:t>周语</a:t>
            </a:r>
            <a:r>
              <a:rPr lang="en-US" altLang="zh-CN" dirty="0" smtClean="0">
                <a:latin typeface="宋体"/>
                <a:ea typeface="宋体"/>
              </a:rPr>
              <a:t>》</a:t>
            </a:r>
            <a:r>
              <a:rPr lang="zh-CN" altLang="en-US" dirty="0" smtClean="0"/>
              <a:t> “自今至于初吉”韦昭注：二月朔日也。</a:t>
            </a:r>
            <a:r>
              <a:rPr lang="en-US" altLang="zh-CN" dirty="0" smtClean="0">
                <a:latin typeface="宋体"/>
                <a:ea typeface="宋体"/>
              </a:rPr>
              <a:t>《</a:t>
            </a:r>
            <a:r>
              <a:rPr lang="zh-CN" altLang="en-US" dirty="0" smtClean="0">
                <a:latin typeface="宋体"/>
                <a:ea typeface="宋体"/>
              </a:rPr>
              <a:t>论语</a:t>
            </a:r>
            <a:r>
              <a:rPr lang="en-US" altLang="zh-CN" dirty="0" smtClean="0">
                <a:latin typeface="宋体"/>
                <a:ea typeface="宋体"/>
              </a:rPr>
              <a:t>》</a:t>
            </a:r>
            <a:r>
              <a:rPr lang="zh-CN" altLang="en-US" dirty="0" smtClean="0">
                <a:latin typeface="宋体"/>
                <a:ea typeface="宋体"/>
              </a:rPr>
              <a:t>“吉月必朝服而朝”孔子曰：吉月，月朔也。</a:t>
            </a:r>
            <a:r>
              <a:rPr lang="zh-CN" altLang="en-US" dirty="0" smtClean="0"/>
              <a:t>这</a:t>
            </a:r>
            <a:r>
              <a:rPr lang="zh-CN" altLang="en-US" dirty="0"/>
              <a:t>种解释在“隹六月初吉”中可以解释的通，但在后文“八月初吉庚寅”中似乎解释不通，若是仅指朔日，都如前者不用干支即可，后面又加了庚寅干支，故“初吉”指朔日一说比较片面。</a:t>
            </a:r>
            <a:br>
              <a:rPr lang="zh-CN" altLang="en-US" dirty="0"/>
            </a:b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6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“</a:t>
            </a:r>
            <a:r>
              <a:rPr lang="zh-CN" altLang="en-US" dirty="0" smtClean="0"/>
              <a:t>王在镐京。</a:t>
            </a:r>
            <a:r>
              <a:rPr lang="en-US" altLang="zh-CN" dirty="0" smtClean="0"/>
              <a:t>”</a:t>
            </a:r>
          </a:p>
          <a:p>
            <a:pPr marL="0" indent="0">
              <a:buNone/>
            </a:pPr>
            <a:r>
              <a:rPr lang="zh-CN" altLang="en-US" dirty="0"/>
              <a:t> 文中“京”应为当时的镐京，周朝的都城。“镐”与“蒿”同</a:t>
            </a:r>
            <a:r>
              <a:rPr lang="zh-CN" altLang="en-US" dirty="0" smtClean="0"/>
              <a:t>。在</a:t>
            </a:r>
            <a:r>
              <a:rPr lang="zh-CN" altLang="en-US" dirty="0"/>
              <a:t>当时应该没有“镐京”一说，当为“蒿</a:t>
            </a:r>
            <a:r>
              <a:rPr lang="zh-CN" altLang="en-US" dirty="0" smtClean="0"/>
              <a:t>京。</a:t>
            </a:r>
            <a:endParaRPr lang="en-US" altLang="zh-CN" dirty="0" smtClean="0"/>
          </a:p>
          <a:p>
            <a:r>
              <a:rPr lang="zh-CN" altLang="en-US" dirty="0" smtClean="0"/>
              <a:t>“</a:t>
            </a:r>
            <a:r>
              <a:rPr lang="zh-CN" altLang="en-US" dirty="0"/>
              <a:t>丁卯，王令</a:t>
            </a:r>
            <a:r>
              <a:rPr lang="zh-CN" altLang="en-US" dirty="0" smtClean="0"/>
              <a:t>静嗣射</a:t>
            </a:r>
            <a:r>
              <a:rPr lang="zh-CN" altLang="en-US" dirty="0"/>
              <a:t>学</a:t>
            </a:r>
            <a:r>
              <a:rPr lang="zh-CN" altLang="en-US" dirty="0" smtClean="0"/>
              <a:t>宫</a:t>
            </a:r>
            <a:r>
              <a:rPr lang="zh-CN" altLang="en-US" dirty="0" smtClean="0"/>
              <a:t>”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文中“</a:t>
            </a:r>
            <a:r>
              <a:rPr lang="zh-CN" altLang="en-US" dirty="0"/>
              <a:t>丁</a:t>
            </a:r>
            <a:r>
              <a:rPr lang="zh-CN" altLang="en-US" dirty="0" smtClean="0"/>
              <a:t>卯”应为六月。郭沫若则说在七月。“</a:t>
            </a:r>
            <a:r>
              <a:rPr lang="zh-CN" altLang="en-US" dirty="0"/>
              <a:t>静”为人名，教人射箭的一个</a:t>
            </a:r>
            <a:r>
              <a:rPr lang="zh-CN" altLang="en-US" dirty="0" smtClean="0"/>
              <a:t>人。“嗣”，</a:t>
            </a:r>
            <a:r>
              <a:rPr lang="zh-CN" altLang="en-US" dirty="0"/>
              <a:t>即司，</a:t>
            </a:r>
            <a:r>
              <a:rPr lang="zh-CN" altLang="en-US" dirty="0" smtClean="0"/>
              <a:t>主持也。射为古人六艺之一，有职官专司其事。如</a:t>
            </a:r>
            <a:r>
              <a:rPr lang="en-US" altLang="zh-CN" dirty="0" smtClean="0">
                <a:latin typeface="宋体"/>
                <a:ea typeface="宋体"/>
              </a:rPr>
              <a:t>《</a:t>
            </a:r>
            <a:r>
              <a:rPr lang="zh-CN" altLang="en-US" dirty="0" smtClean="0">
                <a:latin typeface="宋体"/>
                <a:ea typeface="宋体"/>
              </a:rPr>
              <a:t>仪礼</a:t>
            </a:r>
            <a:r>
              <a:rPr lang="en-US" altLang="zh-CN" dirty="0" smtClean="0">
                <a:latin typeface="宋体"/>
                <a:ea typeface="宋体"/>
              </a:rPr>
              <a:t>·</a:t>
            </a:r>
            <a:r>
              <a:rPr lang="zh-CN" altLang="en-US" dirty="0" smtClean="0">
                <a:latin typeface="宋体"/>
                <a:ea typeface="宋体"/>
              </a:rPr>
              <a:t>大射</a:t>
            </a:r>
            <a:r>
              <a:rPr lang="en-US" altLang="zh-CN" dirty="0" smtClean="0">
                <a:latin typeface="宋体"/>
                <a:ea typeface="宋体"/>
              </a:rPr>
              <a:t>》</a:t>
            </a:r>
            <a:r>
              <a:rPr lang="zh-CN" altLang="en-US" dirty="0" smtClean="0">
                <a:latin typeface="宋体"/>
                <a:ea typeface="宋体"/>
              </a:rPr>
              <a:t>有司马，郑玄注：“司马政官，主射礼。”又云，射人戒公卿大夫射。郑玄注：“</a:t>
            </a:r>
            <a:r>
              <a:rPr lang="zh-CN" altLang="en-US" dirty="0">
                <a:latin typeface="宋体"/>
                <a:ea typeface="宋体"/>
              </a:rPr>
              <a:t>射</a:t>
            </a:r>
            <a:r>
              <a:rPr lang="zh-CN" altLang="en-US" dirty="0" smtClean="0">
                <a:latin typeface="宋体"/>
                <a:ea typeface="宋体"/>
              </a:rPr>
              <a:t>人掌以射法治射仪。”</a:t>
            </a:r>
            <a:r>
              <a:rPr lang="en-US" altLang="zh-CN" dirty="0" smtClean="0">
                <a:latin typeface="宋体"/>
                <a:ea typeface="宋体"/>
              </a:rPr>
              <a:t>《</a:t>
            </a:r>
            <a:r>
              <a:rPr lang="zh-CN" altLang="en-US" dirty="0" smtClean="0">
                <a:latin typeface="宋体"/>
                <a:ea typeface="宋体"/>
              </a:rPr>
              <a:t>周礼</a:t>
            </a:r>
            <a:r>
              <a:rPr lang="en-US" altLang="zh-CN" dirty="0" smtClean="0">
                <a:latin typeface="宋体"/>
                <a:ea typeface="宋体"/>
              </a:rPr>
              <a:t>·</a:t>
            </a:r>
            <a:r>
              <a:rPr lang="zh-CN" altLang="en-US" dirty="0" smtClean="0">
                <a:latin typeface="宋体"/>
                <a:ea typeface="宋体"/>
              </a:rPr>
              <a:t>夏官</a:t>
            </a:r>
            <a:r>
              <a:rPr lang="en-US" altLang="zh-CN" dirty="0" smtClean="0">
                <a:latin typeface="宋体"/>
                <a:ea typeface="宋体"/>
              </a:rPr>
              <a:t>》</a:t>
            </a:r>
            <a:r>
              <a:rPr lang="zh-CN" altLang="en-US" dirty="0" smtClean="0">
                <a:latin typeface="宋体"/>
                <a:ea typeface="宋体"/>
              </a:rPr>
              <a:t>有射人。学宫即大学，设在辟雍。</a:t>
            </a:r>
            <a:r>
              <a:rPr lang="en-US" altLang="zh-CN" dirty="0" smtClean="0">
                <a:latin typeface="宋体"/>
                <a:ea typeface="宋体"/>
              </a:rPr>
              <a:t>《</a:t>
            </a:r>
            <a:r>
              <a:rPr lang="zh-CN" altLang="en-US" dirty="0" smtClean="0">
                <a:latin typeface="宋体"/>
                <a:ea typeface="宋体"/>
              </a:rPr>
              <a:t>诗</a:t>
            </a:r>
            <a:r>
              <a:rPr lang="en-US" altLang="zh-CN" dirty="0" smtClean="0">
                <a:latin typeface="宋体"/>
                <a:ea typeface="宋体"/>
              </a:rPr>
              <a:t>·</a:t>
            </a:r>
            <a:r>
              <a:rPr lang="zh-CN" altLang="en-US" dirty="0" smtClean="0">
                <a:latin typeface="宋体"/>
                <a:ea typeface="宋体"/>
              </a:rPr>
              <a:t>大雅</a:t>
            </a:r>
            <a:r>
              <a:rPr lang="en-US" altLang="zh-CN" dirty="0" smtClean="0">
                <a:latin typeface="宋体"/>
                <a:ea typeface="宋体"/>
              </a:rPr>
              <a:t>·</a:t>
            </a:r>
            <a:r>
              <a:rPr lang="zh-CN" altLang="en-US" dirty="0" smtClean="0">
                <a:latin typeface="宋体"/>
                <a:ea typeface="宋体"/>
              </a:rPr>
              <a:t>灵台</a:t>
            </a:r>
            <a:r>
              <a:rPr lang="en-US" altLang="zh-CN" dirty="0" smtClean="0">
                <a:latin typeface="宋体"/>
                <a:ea typeface="宋体"/>
              </a:rPr>
              <a:t>》</a:t>
            </a:r>
            <a:r>
              <a:rPr lang="zh-CN" altLang="en-US" dirty="0" smtClean="0">
                <a:latin typeface="宋体"/>
                <a:ea typeface="宋体"/>
              </a:rPr>
              <a:t>孔颖达疏：“</a:t>
            </a:r>
            <a:r>
              <a:rPr lang="en-US" altLang="zh-CN" dirty="0" smtClean="0">
                <a:latin typeface="宋体"/>
                <a:ea typeface="宋体"/>
              </a:rPr>
              <a:t>《</a:t>
            </a:r>
            <a:r>
              <a:rPr lang="zh-CN" altLang="en-US" dirty="0" smtClean="0">
                <a:latin typeface="宋体"/>
                <a:ea typeface="宋体"/>
              </a:rPr>
              <a:t>韩诗</a:t>
            </a:r>
            <a:r>
              <a:rPr lang="en-US" altLang="zh-CN" dirty="0" smtClean="0">
                <a:latin typeface="宋体"/>
                <a:ea typeface="宋体"/>
              </a:rPr>
              <a:t>》</a:t>
            </a:r>
            <a:r>
              <a:rPr lang="zh-CN" altLang="en-US" dirty="0" smtClean="0">
                <a:latin typeface="宋体"/>
                <a:ea typeface="宋体"/>
              </a:rPr>
              <a:t>说辟雍者</a:t>
            </a:r>
            <a:r>
              <a:rPr lang="en-US" altLang="zh-CN" dirty="0" smtClean="0">
                <a:latin typeface="宋体"/>
                <a:ea typeface="宋体"/>
              </a:rPr>
              <a:t>---</a:t>
            </a:r>
            <a:r>
              <a:rPr lang="zh-CN" altLang="en-US" dirty="0" smtClean="0">
                <a:latin typeface="宋体"/>
                <a:ea typeface="宋体"/>
              </a:rPr>
              <a:t>所以教天下春射秋食。”</a:t>
            </a:r>
            <a:r>
              <a:rPr lang="zh-CN" altLang="en-US" dirty="0"/>
              <a:t> </a:t>
            </a:r>
            <a:r>
              <a:rPr lang="zh-CN" altLang="en-US" dirty="0" smtClean="0"/>
              <a:t>故司</a:t>
            </a:r>
            <a:r>
              <a:rPr lang="zh-CN" altLang="en-US" dirty="0"/>
              <a:t>射学</a:t>
            </a:r>
            <a:r>
              <a:rPr lang="zh-CN" altLang="en-US" dirty="0" smtClean="0"/>
              <a:t>宫，</a:t>
            </a:r>
            <a:r>
              <a:rPr lang="zh-CN" altLang="en-US" dirty="0"/>
              <a:t>在学宫里主持教习射箭事。</a:t>
            </a:r>
            <a:endParaRPr lang="en-US" altLang="zh-CN" dirty="0" smtClean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3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2400" dirty="0"/>
              <a:t>小子眔服、眔小臣、眔尸仆学射。”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“小子”应该为贵族子弟，未成年人。</a:t>
            </a:r>
            <a:r>
              <a:rPr lang="en-US" altLang="zh-CN" sz="2400" dirty="0"/>
              <a:t> 《</a:t>
            </a:r>
            <a:r>
              <a:rPr lang="zh-CN" altLang="en-US" sz="2400" dirty="0"/>
              <a:t>诗</a:t>
            </a:r>
            <a:r>
              <a:rPr lang="en-US" altLang="zh-CN" sz="2400" dirty="0"/>
              <a:t>·</a:t>
            </a:r>
            <a:r>
              <a:rPr lang="zh-CN" altLang="en-US" sz="2400" dirty="0"/>
              <a:t>大雅</a:t>
            </a:r>
            <a:r>
              <a:rPr lang="en-US" altLang="zh-CN" sz="2400" dirty="0"/>
              <a:t>·</a:t>
            </a:r>
            <a:r>
              <a:rPr lang="zh-CN" altLang="en-US" sz="2400" dirty="0"/>
              <a:t>思齐</a:t>
            </a:r>
            <a:r>
              <a:rPr lang="en-US" altLang="zh-CN" sz="2400" dirty="0"/>
              <a:t>》</a:t>
            </a:r>
            <a:r>
              <a:rPr lang="zh-CN" altLang="en-US" sz="2400" dirty="0"/>
              <a:t>：“肆成人有德，小子有造。”郑玄注：“成人谓大夫士也，小子其弟子也。”服，服政事者。</a:t>
            </a:r>
            <a:r>
              <a:rPr lang="en-US" altLang="zh-CN" sz="2400" dirty="0"/>
              <a:t> 《</a:t>
            </a:r>
            <a:r>
              <a:rPr lang="zh-CN" altLang="en-US" sz="2400" dirty="0"/>
              <a:t>诗</a:t>
            </a:r>
            <a:r>
              <a:rPr lang="en-US" altLang="zh-CN" sz="2400" dirty="0"/>
              <a:t>·</a:t>
            </a:r>
            <a:r>
              <a:rPr lang="zh-CN" altLang="en-US" sz="2400" dirty="0"/>
              <a:t>大雅</a:t>
            </a:r>
            <a:r>
              <a:rPr lang="en-US" altLang="zh-CN" sz="2400" dirty="0"/>
              <a:t>·</a:t>
            </a:r>
            <a:r>
              <a:rPr lang="zh-CN" altLang="en-US" sz="2400" dirty="0"/>
              <a:t>蕩</a:t>
            </a:r>
            <a:r>
              <a:rPr lang="en-US" altLang="zh-CN" sz="2400" dirty="0"/>
              <a:t>》:</a:t>
            </a:r>
            <a:r>
              <a:rPr lang="zh-CN" altLang="en-US" sz="2400" dirty="0"/>
              <a:t>曾是在位，曾是在服</a:t>
            </a:r>
            <a:r>
              <a:rPr lang="zh-CN" altLang="en-US" sz="2400" dirty="0" smtClean="0"/>
              <a:t>。服</a:t>
            </a:r>
            <a:r>
              <a:rPr lang="zh-CN" altLang="en-US" sz="2400" dirty="0"/>
              <a:t>本为动词，此处引申为从事政事之</a:t>
            </a:r>
            <a:r>
              <a:rPr lang="zh-CN" altLang="en-US" sz="2400" dirty="0" smtClean="0"/>
              <a:t>人。“</a:t>
            </a:r>
            <a:r>
              <a:rPr lang="zh-CN" altLang="en-US" sz="2400" dirty="0"/>
              <a:t>小臣”低级官吏。</a:t>
            </a:r>
            <a:r>
              <a:rPr lang="en-US" altLang="zh-CN" sz="2400" dirty="0"/>
              <a:t> 《</a:t>
            </a:r>
            <a:r>
              <a:rPr lang="zh-CN" altLang="en-US" sz="2400" dirty="0"/>
              <a:t>周礼</a:t>
            </a:r>
            <a:r>
              <a:rPr lang="en-US" altLang="zh-CN" sz="2400" dirty="0"/>
              <a:t>·</a:t>
            </a:r>
            <a:r>
              <a:rPr lang="zh-CN" altLang="en-US" sz="2400" dirty="0"/>
              <a:t>夏官</a:t>
            </a:r>
            <a:r>
              <a:rPr lang="en-US" altLang="zh-CN" sz="2400" dirty="0"/>
              <a:t>》</a:t>
            </a:r>
            <a:r>
              <a:rPr lang="zh-CN" altLang="en-US" sz="2400" dirty="0"/>
              <a:t>：小臣掌王之小命，诏相王之小？仪。唐兰则说小臣是“年轻的高级奴隶。”</a:t>
            </a:r>
            <a:r>
              <a:rPr lang="en-US" altLang="zh-CN" sz="2400" dirty="0"/>
              <a:t> 《</a:t>
            </a:r>
            <a:r>
              <a:rPr lang="zh-CN" altLang="en-US" sz="2400" dirty="0"/>
              <a:t>仪礼</a:t>
            </a:r>
            <a:r>
              <a:rPr lang="en-US" altLang="zh-CN" sz="2400" dirty="0"/>
              <a:t>·</a:t>
            </a:r>
            <a:r>
              <a:rPr lang="zh-CN" altLang="en-US" sz="2400" dirty="0"/>
              <a:t>大射</a:t>
            </a:r>
            <a:r>
              <a:rPr lang="en-US" altLang="zh-CN" sz="2400" dirty="0"/>
              <a:t>》</a:t>
            </a:r>
            <a:r>
              <a:rPr lang="zh-CN" altLang="en-US" sz="2400" dirty="0"/>
              <a:t>有小臣正、小臣師，可见小臣的数目比较多，而作为官名的小臣，则是管理这些小奴隶的。</a:t>
            </a:r>
            <a:r>
              <a:rPr lang="en-US" altLang="zh-CN" sz="2400" dirty="0" smtClean="0"/>
              <a:t>”</a:t>
            </a:r>
            <a:r>
              <a:rPr lang="zh-CN" altLang="en-US" sz="2400" dirty="0" smtClean="0"/>
              <a:t> 尸读为</a:t>
            </a:r>
            <a:r>
              <a:rPr lang="zh-CN" altLang="en-US" sz="2400" dirty="0"/>
              <a:t>夷，尸</a:t>
            </a:r>
            <a:r>
              <a:rPr lang="zh-CN" altLang="en-US" sz="2400" dirty="0" smtClean="0"/>
              <a:t>仆为出身于夷人的仆。仆即奴隶，但身份比臣更低。</a:t>
            </a:r>
            <a:r>
              <a:rPr lang="en-US" altLang="zh-CN" sz="2400" dirty="0" smtClean="0">
                <a:latin typeface="宋体"/>
                <a:ea typeface="宋体"/>
              </a:rPr>
              <a:t>《</a:t>
            </a:r>
            <a:r>
              <a:rPr lang="zh-CN" altLang="en-US" sz="2400" dirty="0" smtClean="0">
                <a:latin typeface="宋体"/>
                <a:ea typeface="宋体"/>
              </a:rPr>
              <a:t>尚书</a:t>
            </a:r>
            <a:r>
              <a:rPr lang="en-US" altLang="zh-CN" sz="2400" dirty="0" smtClean="0"/>
              <a:t>·</a:t>
            </a:r>
            <a:r>
              <a:rPr lang="zh-CN" altLang="en-US" sz="2400" dirty="0" smtClean="0">
                <a:latin typeface="宋体"/>
                <a:ea typeface="宋体"/>
              </a:rPr>
              <a:t>微子</a:t>
            </a:r>
            <a:r>
              <a:rPr lang="en-US" altLang="zh-CN" sz="2400" dirty="0" smtClean="0">
                <a:latin typeface="宋体"/>
                <a:ea typeface="宋体"/>
              </a:rPr>
              <a:t>》</a:t>
            </a:r>
            <a:r>
              <a:rPr lang="zh-CN" altLang="en-US" sz="2400" dirty="0" smtClean="0">
                <a:latin typeface="宋体"/>
                <a:ea typeface="宋体"/>
              </a:rPr>
              <a:t>：“商其沦丧，我妄为臣仆。”一说尸仆是官名，害簋：“官司尸仆、小射。”其职掌略同于</a:t>
            </a:r>
            <a:r>
              <a:rPr lang="en-US" altLang="zh-CN" sz="2400" dirty="0"/>
              <a:t>《</a:t>
            </a:r>
            <a:r>
              <a:rPr lang="zh-CN" altLang="en-US" sz="2400" dirty="0"/>
              <a:t>周礼</a:t>
            </a:r>
            <a:r>
              <a:rPr lang="en-US" altLang="zh-CN" sz="2400" dirty="0"/>
              <a:t>·</a:t>
            </a:r>
            <a:r>
              <a:rPr lang="zh-CN" altLang="en-US" sz="2400" dirty="0"/>
              <a:t>夏</a:t>
            </a:r>
            <a:r>
              <a:rPr lang="zh-CN" altLang="en-US" sz="2400" dirty="0" smtClean="0"/>
              <a:t>官</a:t>
            </a:r>
            <a:r>
              <a:rPr lang="en-US" altLang="zh-CN" sz="2400" dirty="0" smtClean="0"/>
              <a:t>·</a:t>
            </a:r>
            <a:r>
              <a:rPr lang="zh-CN" altLang="en-US" sz="2400" dirty="0" smtClean="0"/>
              <a:t>太仆</a:t>
            </a:r>
            <a:r>
              <a:rPr lang="en-US" altLang="zh-CN" sz="2400" dirty="0" smtClean="0"/>
              <a:t>》</a:t>
            </a:r>
            <a:r>
              <a:rPr lang="zh-CN" altLang="en-US" sz="2400" dirty="0" smtClean="0"/>
              <a:t>“王射，则赞弓矢。”</a:t>
            </a:r>
            <a:endParaRPr lang="zh-CN" altLang="en-US" sz="2400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3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纸张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纸张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纸张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284</TotalTime>
  <Words>1359</Words>
  <Application>Microsoft Office PowerPoint</Application>
  <PresentationFormat>全屏显示(4:3)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纸张</vt:lpstr>
      <vt:lpstr>静簋</vt:lpstr>
      <vt:lpstr>PowerPoint 演示文稿</vt:lpstr>
      <vt:lpstr>PowerPoint 演示文稿</vt:lpstr>
      <vt:lpstr>PowerPoint 演示文稿</vt:lpstr>
      <vt:lpstr>铭文释义</vt:lpstr>
      <vt:lpstr>铭文释读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谢谢！！！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青铜器之静簋</dc:title>
  <dc:creator>john</dc:creator>
  <cp:lastModifiedBy>john</cp:lastModifiedBy>
  <cp:revision>28</cp:revision>
  <dcterms:created xsi:type="dcterms:W3CDTF">2017-05-07T06:41:33Z</dcterms:created>
  <dcterms:modified xsi:type="dcterms:W3CDTF">2017-05-30T12:14:19Z</dcterms:modified>
</cp:coreProperties>
</file>