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9" r:id="rId5"/>
    <p:sldId id="260" r:id="rId6"/>
    <p:sldId id="261" r:id="rId7"/>
    <p:sldId id="278" r:id="rId8"/>
    <p:sldId id="258" r:id="rId9"/>
    <p:sldId id="283" r:id="rId10"/>
    <p:sldId id="263" r:id="rId11"/>
    <p:sldId id="292" r:id="rId12"/>
    <p:sldId id="264" r:id="rId13"/>
    <p:sldId id="265" r:id="rId14"/>
    <p:sldId id="266" r:id="rId15"/>
    <p:sldId id="267" r:id="rId16"/>
    <p:sldId id="268" r:id="rId17"/>
    <p:sldId id="284" r:id="rId18"/>
    <p:sldId id="285" r:id="rId19"/>
    <p:sldId id="273" r:id="rId20"/>
    <p:sldId id="270" r:id="rId21"/>
    <p:sldId id="286" r:id="rId22"/>
    <p:sldId id="287" r:id="rId23"/>
    <p:sldId id="271" r:id="rId24"/>
    <p:sldId id="275" r:id="rId25"/>
    <p:sldId id="289" r:id="rId26"/>
    <p:sldId id="272" r:id="rId27"/>
    <p:sldId id="269" r:id="rId28"/>
    <p:sldId id="276" r:id="rId29"/>
    <p:sldId id="293" r:id="rId30"/>
    <p:sldId id="298" r:id="rId31"/>
    <p:sldId id="297" r:id="rId32"/>
    <p:sldId id="296" r:id="rId33"/>
    <p:sldId id="294" r:id="rId34"/>
    <p:sldId id="295" r:id="rId35"/>
    <p:sldId id="291" r:id="rId36"/>
    <p:sldId id="280" r:id="rId37"/>
    <p:sldId id="290" r:id="rId3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592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358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136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39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55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60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18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233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51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21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36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EBBE-8AF1-45CE-8A87-6D0AA9210988}" type="datetimeFigureOut">
              <a:rPr lang="zh-CN" altLang="en-US" smtClean="0"/>
              <a:t>2017/6/16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082D2-4476-44F1-8A10-9FA569AF3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60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g"/><Relationship Id="rId5" Type="http://schemas.openxmlformats.org/officeDocument/2006/relationships/slide" Target="slide31.xml"/><Relationship Id="rId4" Type="http://schemas.openxmlformats.org/officeDocument/2006/relationships/slide" Target="slide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 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                    ——</a:t>
            </a:r>
            <a:r>
              <a:rPr lang="zh-CN" altLang="en-US" sz="4400" b="1" dirty="0" smtClean="0">
                <a:solidFill>
                  <a:schemeClr val="tx1"/>
                </a:solidFill>
                <a:latin typeface="华文楷体" pitchFamily="2" charset="-122"/>
                <a:ea typeface="华文楷体" pitchFamily="2" charset="-122"/>
              </a:rPr>
              <a:t>丁凤霞</a:t>
            </a:r>
            <a:endParaRPr lang="zh-CN" altLang="en-US" sz="4400" b="1" dirty="0">
              <a:solidFill>
                <a:schemeClr val="tx1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520" y="836712"/>
            <a:ext cx="8892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楷体" pitchFamily="49" charset="-122"/>
                <a:ea typeface="楷体" pitchFamily="49" charset="-122"/>
              </a:rPr>
              <a:t>宜侯夨簋</a:t>
            </a:r>
            <a:endParaRPr lang="zh-CN" alt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23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 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从</a:t>
            </a:r>
            <a:r>
              <a:rPr lang="zh-CN" altLang="en-US" dirty="0"/>
              <a:t>“王省武王、成王伐商图”一语推断，该器年代当为康王时期。铭文所记土田、臣隶的封赏</a:t>
            </a:r>
            <a:r>
              <a:rPr lang="zh-CN" altLang="en-US" dirty="0" smtClean="0"/>
              <a:t>，即</a:t>
            </a:r>
            <a:r>
              <a:rPr lang="zh-CN" altLang="en-US" dirty="0"/>
              <a:t>周康王改封夨于宜地为宜</a:t>
            </a:r>
            <a:r>
              <a:rPr lang="zh-CN" altLang="en-US" dirty="0" smtClean="0"/>
              <a:t>侯，同时</a:t>
            </a:r>
            <a:r>
              <a:rPr lang="zh-CN" altLang="en-US" dirty="0"/>
              <a:t>赏赐祭祀用的香酒、代表征伐权力的弓矢及宅邑、土地和奴隶之</a:t>
            </a:r>
            <a:r>
              <a:rPr lang="zh-CN" altLang="en-US" dirty="0" smtClean="0"/>
              <a:t>事，及</a:t>
            </a:r>
            <a:r>
              <a:rPr lang="zh-CN" altLang="en-US" dirty="0"/>
              <a:t>周王与宜候的臣属关系等内容，有助于周初的分封、政体和行政区划等重要问题的研究，而由其引起学者兴趣的则是吴国的历史问题。</a:t>
            </a:r>
          </a:p>
        </p:txBody>
      </p:sp>
    </p:spTree>
    <p:extLst>
      <p:ext uri="{BB962C8B-B14F-4D97-AF65-F5344CB8AC3E}">
        <p14:creationId xmlns:p14="http://schemas.microsoft.com/office/powerpoint/2010/main" val="33993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8568952" cy="6741367"/>
          </a:xfrm>
        </p:spPr>
      </p:pic>
    </p:spTree>
    <p:extLst>
      <p:ext uri="{BB962C8B-B14F-4D97-AF65-F5344CB8AC3E}">
        <p14:creationId xmlns:p14="http://schemas.microsoft.com/office/powerpoint/2010/main" val="23751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（二）铭文的内容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</a:t>
            </a:r>
            <a:r>
              <a:rPr lang="zh-CN" altLang="en-US" sz="2800" dirty="0" smtClean="0"/>
              <a:t>惟</a:t>
            </a:r>
            <a:r>
              <a:rPr lang="zh-CN" altLang="en-US" sz="2800" dirty="0"/>
              <a:t>四月辰在丁未，王省武王、成王伐商图，遂省东或（国）图。王卜于宜口土南。王令虞侯矢曰：</a:t>
            </a:r>
            <a:r>
              <a:rPr lang="en-US" altLang="zh-CN" sz="2800" dirty="0"/>
              <a:t>〔</a:t>
            </a:r>
            <a:r>
              <a:rPr lang="zh-CN" altLang="en-US" sz="2800" dirty="0"/>
              <a:t>迁侯於宜。锡</a:t>
            </a:r>
            <a:r>
              <a:rPr lang="en-US" altLang="zh-CN" sz="2800" dirty="0"/>
              <a:t>〔〕</a:t>
            </a:r>
            <a:r>
              <a:rPr lang="zh-CN" altLang="en-US" sz="2800" dirty="0"/>
              <a:t>鬯一卣、商瓒一口，彤弓一，彤矢百，旅弓十，旅矢千。锡土：厥川三百</a:t>
            </a:r>
            <a:r>
              <a:rPr lang="en-US" altLang="zh-CN" sz="2800" dirty="0"/>
              <a:t>……</a:t>
            </a:r>
            <a:r>
              <a:rPr lang="zh-CN" altLang="en-US" sz="2800" dirty="0"/>
              <a:t>，厥</a:t>
            </a:r>
            <a:r>
              <a:rPr lang="en-US" altLang="zh-CN" sz="2800" dirty="0"/>
              <a:t>……</a:t>
            </a:r>
            <a:r>
              <a:rPr lang="zh-CN" altLang="en-US" sz="2800" dirty="0"/>
              <a:t>百又</a:t>
            </a:r>
            <a:r>
              <a:rPr lang="en-US" altLang="zh-CN" sz="2800" dirty="0"/>
              <a:t>……</a:t>
            </a:r>
            <a:r>
              <a:rPr lang="zh-CN" altLang="en-US" sz="2800" dirty="0"/>
              <a:t>，厥宅邑三十又五，</a:t>
            </a:r>
            <a:r>
              <a:rPr lang="en-US" altLang="zh-CN" sz="2800" dirty="0"/>
              <a:t>〔</a:t>
            </a:r>
            <a:r>
              <a:rPr lang="zh-CN" altLang="en-US" sz="2800" dirty="0"/>
              <a:t>厥</a:t>
            </a:r>
            <a:r>
              <a:rPr lang="en-US" altLang="zh-CN" sz="2800" dirty="0"/>
              <a:t>〕……</a:t>
            </a:r>
            <a:r>
              <a:rPr lang="zh-CN" altLang="en-US" sz="2800" dirty="0"/>
              <a:t>百又四十。锡在宜王人</a:t>
            </a:r>
            <a:r>
              <a:rPr lang="en-US" altLang="zh-CN" sz="2800" dirty="0"/>
              <a:t>〔</a:t>
            </a:r>
            <a:r>
              <a:rPr lang="zh-CN" altLang="en-US" sz="2800" dirty="0"/>
              <a:t>十</a:t>
            </a:r>
            <a:r>
              <a:rPr lang="en-US" altLang="zh-CN" sz="2800" dirty="0"/>
              <a:t>〕</a:t>
            </a:r>
            <a:r>
              <a:rPr lang="zh-CN" altLang="en-US" sz="2800" dirty="0"/>
              <a:t>又七裏。锡奠七伯，厥</a:t>
            </a:r>
            <a:r>
              <a:rPr lang="en-US" altLang="zh-CN" sz="2800" dirty="0"/>
              <a:t>〔</a:t>
            </a:r>
            <a:r>
              <a:rPr lang="zh-CN" altLang="en-US" sz="2800" dirty="0"/>
              <a:t>庐</a:t>
            </a:r>
            <a:r>
              <a:rPr lang="en-US" altLang="zh-CN" sz="2800" dirty="0"/>
              <a:t>〕〔</a:t>
            </a:r>
            <a:r>
              <a:rPr lang="zh-CN" altLang="en-US" sz="2800" dirty="0"/>
              <a:t>千</a:t>
            </a:r>
            <a:r>
              <a:rPr lang="en-US" altLang="zh-CN" sz="2800" dirty="0"/>
              <a:t>〕</a:t>
            </a:r>
            <a:r>
              <a:rPr lang="zh-CN" altLang="en-US" sz="2800" dirty="0"/>
              <a:t>又五十夫。锡宜庶人六百又</a:t>
            </a:r>
            <a:r>
              <a:rPr lang="en-US" altLang="zh-CN" sz="2800" dirty="0"/>
              <a:t>……</a:t>
            </a:r>
            <a:r>
              <a:rPr lang="zh-CN" altLang="en-US" sz="2800" dirty="0"/>
              <a:t>六夫。宜侯大扬王休，作虞公父丁尊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130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>
                <a:hlinkClick r:id="" action="ppaction://noaction"/>
              </a:rPr>
              <a:t>译文</a:t>
            </a:r>
            <a:r>
              <a:rPr lang="zh-CN" altLang="en-US" dirty="0" smtClean="0"/>
              <a:t>：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     “</a:t>
            </a:r>
            <a:r>
              <a:rPr lang="zh-CN" altLang="en-US" sz="2800" dirty="0"/>
              <a:t>在四月丁未这一天，周康王察看武王、成王伐商图，又看了东方地图。康王对宜地进行了占卜之后，面向南，命令虞侯矢说：把你迁到宜地，赐给你好酒一卣、圭瓒一陈，红色弓一张，红色矢一百，黑色弓十张，黑色矢一千。赐给你土地，包括川、田地和宅邑。赐给你人口，包括王人、和庶人。”宜侯夨为感激和纪念周王朝的封赐，特地铸造了这件宝器。</a:t>
            </a:r>
          </a:p>
        </p:txBody>
      </p:sp>
    </p:spTree>
    <p:extLst>
      <p:ext uri="{BB962C8B-B14F-4D97-AF65-F5344CB8AC3E}">
        <p14:creationId xmlns:p14="http://schemas.microsoft.com/office/powerpoint/2010/main" val="21143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（三）考证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>
                <a:ea typeface="宋体" pitchFamily="2" charset="-122"/>
              </a:rPr>
              <a:t> </a:t>
            </a:r>
            <a:r>
              <a:rPr lang="en-US" altLang="zh-CN" sz="2800" dirty="0" smtClean="0">
                <a:ea typeface="宋体" pitchFamily="2" charset="-122"/>
              </a:rPr>
              <a:t>         </a:t>
            </a:r>
            <a:r>
              <a:rPr lang="zh-CN" altLang="en-US" sz="2800" b="1" dirty="0" smtClean="0">
                <a:solidFill>
                  <a:schemeClr val="tx2">
                    <a:lumMod val="75000"/>
                  </a:schemeClr>
                </a:solidFill>
                <a:ea typeface="宋体" pitchFamily="2" charset="-122"/>
              </a:rPr>
              <a:t>郭沫若、唐兰</a:t>
            </a:r>
            <a:r>
              <a:rPr lang="zh-CN" altLang="en-US" sz="2800" dirty="0" smtClean="0">
                <a:ea typeface="宋体" pitchFamily="2" charset="-122"/>
              </a:rPr>
              <a:t>二</a:t>
            </a:r>
            <a:r>
              <a:rPr lang="zh-CN" altLang="en-US" sz="2800" dirty="0">
                <a:ea typeface="宋体" pitchFamily="2" charset="-122"/>
              </a:rPr>
              <a:t>先生的考证，认为夨就是</a:t>
            </a:r>
            <a:r>
              <a:rPr lang="zh-CN" altLang="en-US" sz="2800" dirty="0" smtClean="0">
                <a:ea typeface="宋体" pitchFamily="2" charset="-122"/>
              </a:rPr>
              <a:t>周章，</a:t>
            </a:r>
            <a:r>
              <a:rPr lang="zh-CN" altLang="en-US" sz="2800" dirty="0">
                <a:ea typeface="宋体" pitchFamily="2" charset="-122"/>
              </a:rPr>
              <a:t>也有人认为“夨”是周章的弟弟</a:t>
            </a:r>
            <a:r>
              <a:rPr lang="en-US" altLang="zh-CN" sz="2800" dirty="0" smtClean="0">
                <a:ea typeface="宋体" pitchFamily="2" charset="-122"/>
              </a:rPr>
              <a:t>——</a:t>
            </a:r>
            <a:r>
              <a:rPr lang="zh-CN" altLang="en-US" sz="2800" dirty="0" smtClean="0">
                <a:ea typeface="宋体" pitchFamily="2" charset="-122"/>
              </a:rPr>
              <a:t>虞仲，</a:t>
            </a:r>
            <a:r>
              <a:rPr lang="zh-CN" altLang="en-US" sz="2800" dirty="0">
                <a:ea typeface="宋体" pitchFamily="2" charset="-122"/>
              </a:rPr>
              <a:t>还提及由于赏赐的级别很高，甚至超过了后来为周室立大功而被封诸侯伯长的晋文公，说明被封者身份很高（王室近族）</a:t>
            </a:r>
            <a:r>
              <a:rPr lang="zh-CN" altLang="en-US" sz="2800" dirty="0" smtClean="0">
                <a:ea typeface="宋体" pitchFamily="2" charset="-122"/>
              </a:rPr>
              <a:t>。</a:t>
            </a:r>
            <a:endParaRPr lang="en-US" altLang="zh-CN" sz="2800" dirty="0" smtClean="0">
              <a:ea typeface="宋体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>
                <a:ea typeface="宋体" pitchFamily="2" charset="-122"/>
              </a:rPr>
              <a:t>          经过</a:t>
            </a:r>
            <a:r>
              <a:rPr lang="zh-CN" altLang="en-US" sz="2800" dirty="0">
                <a:ea typeface="宋体" pitchFamily="2" charset="-122"/>
              </a:rPr>
              <a:t>数年苦心潜研，学界的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  <a:ea typeface="宋体" pitchFamily="2" charset="-122"/>
              </a:rPr>
              <a:t>主流认知</a:t>
            </a:r>
            <a:r>
              <a:rPr lang="zh-CN" altLang="en-US" sz="2800" dirty="0" smtClean="0">
                <a:ea typeface="宋体" pitchFamily="2" charset="-122"/>
              </a:rPr>
              <a:t>是：宜</a:t>
            </a:r>
            <a:r>
              <a:rPr lang="zh-CN" altLang="en-US" sz="2800" dirty="0">
                <a:ea typeface="宋体" pitchFamily="2" charset="-122"/>
              </a:rPr>
              <a:t>侯</a:t>
            </a:r>
            <a:r>
              <a:rPr lang="zh-CN" altLang="en-US" sz="2800" dirty="0" smtClean="0">
                <a:ea typeface="宋体" pitchFamily="2" charset="-122"/>
              </a:rPr>
              <a:t>夨簋记载</a:t>
            </a:r>
            <a:r>
              <a:rPr lang="zh-CN" altLang="en-US" sz="2800" dirty="0">
                <a:ea typeface="宋体" pitchFamily="2" charset="-122"/>
              </a:rPr>
              <a:t>的是西周康王时期</a:t>
            </a:r>
            <a:r>
              <a:rPr lang="en-US" altLang="zh-CN" sz="2800" dirty="0">
                <a:ea typeface="宋体" pitchFamily="2" charset="-122"/>
              </a:rPr>
              <a:t>(</a:t>
            </a:r>
            <a:r>
              <a:rPr lang="zh-CN" altLang="en-US" sz="2800" dirty="0">
                <a:ea typeface="宋体" pitchFamily="2" charset="-122"/>
              </a:rPr>
              <a:t>前</a:t>
            </a:r>
            <a:r>
              <a:rPr lang="en-US" altLang="zh-CN" sz="2800" dirty="0">
                <a:ea typeface="宋体" pitchFamily="2" charset="-122"/>
              </a:rPr>
              <a:t>1020</a:t>
            </a:r>
            <a:r>
              <a:rPr lang="zh-CN" altLang="en-US" sz="2800" dirty="0">
                <a:ea typeface="宋体" pitchFamily="2" charset="-122"/>
              </a:rPr>
              <a:t>年至前</a:t>
            </a:r>
            <a:r>
              <a:rPr lang="en-US" altLang="zh-CN" sz="2800" dirty="0">
                <a:ea typeface="宋体" pitchFamily="2" charset="-122"/>
              </a:rPr>
              <a:t>996</a:t>
            </a:r>
            <a:r>
              <a:rPr lang="zh-CN" altLang="en-US" sz="2800" dirty="0">
                <a:ea typeface="宋体" pitchFamily="2" charset="-122"/>
              </a:rPr>
              <a:t>年</a:t>
            </a:r>
            <a:r>
              <a:rPr lang="en-US" altLang="zh-CN" sz="2800" dirty="0">
                <a:ea typeface="宋体" pitchFamily="2" charset="-122"/>
              </a:rPr>
              <a:t>)</a:t>
            </a:r>
            <a:r>
              <a:rPr lang="zh-CN" altLang="en-US" sz="2800" dirty="0">
                <a:ea typeface="宋体" pitchFamily="2" charset="-122"/>
              </a:rPr>
              <a:t>的一次徙封活动，“宜”这个诸侯国就在江苏丹徒</a:t>
            </a:r>
            <a:r>
              <a:rPr lang="zh-CN" altLang="en-US" sz="2800" dirty="0" smtClean="0">
                <a:ea typeface="宋体" pitchFamily="2" charset="-122"/>
              </a:rPr>
              <a:t>一带。</a:t>
            </a:r>
            <a:endParaRPr lang="zh-CN" altLang="en-US" sz="28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63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（四）出土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 smtClean="0"/>
              <a:t>      1954</a:t>
            </a:r>
            <a:r>
              <a:rPr lang="zh-CN" altLang="en-US" sz="2800" dirty="0"/>
              <a:t>年</a:t>
            </a:r>
            <a:r>
              <a:rPr lang="en-US" altLang="zh-CN" sz="2800" dirty="0"/>
              <a:t>6</a:t>
            </a:r>
            <a:r>
              <a:rPr lang="zh-CN" altLang="en-US" sz="2800" dirty="0" smtClean="0"/>
              <a:t>月，</a:t>
            </a:r>
            <a:r>
              <a:rPr lang="en-US" altLang="zh-CN" sz="2800" dirty="0" smtClean="0"/>
              <a:t>《</a:t>
            </a:r>
            <a:r>
              <a:rPr lang="zh-CN" altLang="en-US" sz="2800" dirty="0"/>
              <a:t>宜侯夨簋</a:t>
            </a:r>
            <a:r>
              <a:rPr lang="en-US" altLang="zh-CN" sz="2800" dirty="0"/>
              <a:t>》</a:t>
            </a:r>
            <a:r>
              <a:rPr lang="zh-CN" altLang="en-US" sz="2800" dirty="0"/>
              <a:t>岀土于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江苏省镇江大港镇烟墩山</a:t>
            </a:r>
            <a:r>
              <a:rPr lang="zh-CN" altLang="en-US" sz="2800" dirty="0" smtClean="0"/>
              <a:t>。发现者为丹</a:t>
            </a:r>
            <a:r>
              <a:rPr lang="zh-CN" altLang="en-US" sz="2800" dirty="0"/>
              <a:t>徒县绍隆寺的福贵老和尚。据福贵回忆，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在</a:t>
            </a:r>
            <a:r>
              <a:rPr lang="zh-CN" altLang="en-US" sz="2800" dirty="0"/>
              <a:t>村长聂长保家打工，在一块坡地上翻土时，掘岀了一批青铜器。他的发现引发村民的围观，纷纷议论是否是金器。聂长保的儿子为了检验质地，随便检岀了一件，一锄头打得粉碎，他打碎的恰恰就是这批青铜器中唯一有铭的</a:t>
            </a:r>
            <a:r>
              <a:rPr lang="en-US" altLang="zh-CN" sz="2800" dirty="0"/>
              <a:t>《</a:t>
            </a:r>
            <a:r>
              <a:rPr lang="zh-CN" altLang="en-US" sz="2800" dirty="0"/>
              <a:t>宜侯夨</a:t>
            </a:r>
            <a:r>
              <a:rPr lang="zh-CN" altLang="en-US" sz="2800" dirty="0" smtClean="0"/>
              <a:t>簋</a:t>
            </a:r>
            <a:r>
              <a:rPr lang="en-US" altLang="zh-CN" sz="2800" dirty="0" smtClean="0"/>
              <a:t>》</a:t>
            </a:r>
            <a:endParaRPr lang="zh-CN" altLang="en-US" sz="2800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93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087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《</a:t>
            </a:r>
            <a:r>
              <a:rPr lang="zh-CN" altLang="en-US" sz="2800" dirty="0"/>
              <a:t>宜侯夨簋</a:t>
            </a:r>
            <a:r>
              <a:rPr lang="en-US" altLang="zh-CN" sz="2800" dirty="0"/>
              <a:t>》</a:t>
            </a:r>
            <a:r>
              <a:rPr lang="zh-CN" altLang="en-US" sz="2800" dirty="0"/>
              <a:t>其实是用碎片缀合的，接缝处的铭文难于辨认，更严重的是碎片没有全部回收，丢失了不少铭文。这是对</a:t>
            </a:r>
            <a:r>
              <a:rPr lang="en-US" altLang="zh-CN" sz="2800" dirty="0"/>
              <a:t>《</a:t>
            </a:r>
            <a:r>
              <a:rPr lang="zh-CN" altLang="en-US" sz="2800" dirty="0"/>
              <a:t>宜侯夨簋</a:t>
            </a:r>
            <a:r>
              <a:rPr lang="en-US" altLang="zh-CN" sz="2800" dirty="0"/>
              <a:t>》</a:t>
            </a:r>
            <a:r>
              <a:rPr lang="zh-CN" altLang="en-US" sz="2800" dirty="0"/>
              <a:t>的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第一次伤害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下</a:t>
            </a:r>
            <a:r>
              <a:rPr lang="zh-CN" altLang="en-US" sz="2800" dirty="0"/>
              <a:t>聂村发现古物的消息上报后，上级来人进一步发掘清理，后来以江苏省文管会的名义写成简报</a:t>
            </a:r>
            <a:r>
              <a:rPr lang="en-US" altLang="zh-CN" sz="2800" dirty="0"/>
              <a:t>《</a:t>
            </a:r>
            <a:r>
              <a:rPr lang="zh-CN" altLang="en-US" sz="2800" dirty="0"/>
              <a:t>江苏丹徒县烟墩山岀土的古代青铜器</a:t>
            </a:r>
            <a:r>
              <a:rPr lang="en-US" altLang="zh-CN" sz="2800" dirty="0"/>
              <a:t>》</a:t>
            </a:r>
            <a:r>
              <a:rPr lang="zh-CN" altLang="en-US" sz="2800" dirty="0"/>
              <a:t>，发表在</a:t>
            </a:r>
            <a:r>
              <a:rPr lang="en-US" altLang="zh-CN" sz="2800" dirty="0"/>
              <a:t>《</a:t>
            </a:r>
            <a:r>
              <a:rPr lang="zh-CN" altLang="en-US" sz="2800" dirty="0"/>
              <a:t>文物参考资料</a:t>
            </a:r>
            <a:r>
              <a:rPr lang="en-US" altLang="zh-CN" sz="2800" dirty="0"/>
              <a:t>》1955</a:t>
            </a:r>
            <a:r>
              <a:rPr lang="zh-CN" altLang="en-US" sz="2800" dirty="0"/>
              <a:t>年第</a:t>
            </a:r>
            <a:r>
              <a:rPr lang="en-US" altLang="zh-CN" sz="2800" dirty="0"/>
              <a:t>5</a:t>
            </a:r>
            <a:r>
              <a:rPr lang="zh-CN" altLang="en-US" sz="2800" dirty="0"/>
              <a:t>期上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854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27856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</a:t>
            </a:r>
            <a:r>
              <a:rPr lang="zh-CN" altLang="en-US" sz="2800" dirty="0" smtClean="0"/>
              <a:t>简报</a:t>
            </a:r>
            <a:r>
              <a:rPr lang="zh-CN" altLang="en-US" sz="2800" dirty="0"/>
              <a:t>说，在烟墩山麓共发掘了三座古墓，得大型青铜器十二件，包括五座青铜鼎和</a:t>
            </a:r>
            <a:r>
              <a:rPr lang="en-US" altLang="zh-CN" sz="2800" dirty="0"/>
              <a:t>《</a:t>
            </a:r>
            <a:r>
              <a:rPr lang="zh-CN" altLang="en-US" sz="2800" dirty="0"/>
              <a:t>宜侯夨簋</a:t>
            </a:r>
            <a:r>
              <a:rPr lang="en-US" altLang="zh-CN" sz="2800" dirty="0"/>
              <a:t>》</a:t>
            </a:r>
            <a:r>
              <a:rPr lang="zh-CN" altLang="en-US" sz="2800" dirty="0"/>
              <a:t>，另得数目不等的小铜器、瓷器和石器。张敏猜测，简报所谓的三墓实际上是一墓，一墓五鼎，墓主的身份当是诸侯，可能就是宜侯。如此猜测属实，则</a:t>
            </a:r>
            <a:r>
              <a:rPr lang="en-US" altLang="zh-CN" sz="2800" dirty="0"/>
              <a:t>《</a:t>
            </a:r>
            <a:r>
              <a:rPr lang="zh-CN" altLang="en-US" sz="2800" dirty="0"/>
              <a:t>宜侯夨簋</a:t>
            </a:r>
            <a:r>
              <a:rPr lang="en-US" altLang="zh-CN" sz="2800" dirty="0"/>
              <a:t>》</a:t>
            </a:r>
            <a:r>
              <a:rPr lang="zh-CN" altLang="en-US" sz="2800" dirty="0"/>
              <a:t>就不是从外地流入的。但这是</a:t>
            </a:r>
            <a:r>
              <a:rPr lang="en-US" altLang="zh-CN" sz="2800" dirty="0"/>
              <a:t>30</a:t>
            </a:r>
            <a:r>
              <a:rPr lang="zh-CN" altLang="en-US" sz="2800" dirty="0"/>
              <a:t>年後的分析，若无过硬证据，不可能改变简报上共发掘了三座古墓的原始记录。清理烟墩山古墓时的缺失，对</a:t>
            </a:r>
            <a:r>
              <a:rPr lang="en-US" altLang="zh-CN" sz="2800" dirty="0"/>
              <a:t>《</a:t>
            </a:r>
            <a:r>
              <a:rPr lang="zh-CN" altLang="en-US" sz="2800" dirty="0"/>
              <a:t>宜侯夨簋</a:t>
            </a:r>
            <a:r>
              <a:rPr lang="en-US" altLang="zh-CN" sz="2800" dirty="0"/>
              <a:t>》</a:t>
            </a:r>
            <a:r>
              <a:rPr lang="zh-CN" altLang="en-US" sz="2800" dirty="0"/>
              <a:t>造成了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第二次伤害</a:t>
            </a:r>
            <a:r>
              <a:rPr lang="zh-CN" altLang="en-US" sz="2800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77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      </a:t>
            </a:r>
            <a:endParaRPr lang="en-US" altLang="zh-CN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 smtClean="0"/>
              <a:t>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 smtClean="0"/>
              <a:t>          </a:t>
            </a:r>
            <a:r>
              <a:rPr lang="zh-CN" altLang="en-US" sz="2800" dirty="0" smtClean="0"/>
              <a:t>在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修复</a:t>
            </a:r>
            <a:r>
              <a:rPr lang="en-US" altLang="zh-CN" sz="2800" dirty="0"/>
              <a:t>《</a:t>
            </a:r>
            <a:r>
              <a:rPr lang="zh-CN" altLang="en-US" sz="2800" dirty="0"/>
              <a:t>宜侯夨簋</a:t>
            </a:r>
            <a:r>
              <a:rPr lang="en-US" altLang="zh-CN" sz="2800" dirty="0"/>
              <a:t>》</a:t>
            </a:r>
            <a:r>
              <a:rPr lang="zh-CN" altLang="en-US" sz="2800" dirty="0"/>
              <a:t>时，工作人员在簋腹的四个耳形装饰物下各挂上一个铜珥。展岀期间，某专家指岀耳下不该有珥，才又将其摘去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  </a:t>
            </a:r>
            <a:r>
              <a:rPr lang="zh-CN" altLang="en-US" sz="2800" dirty="0"/>
              <a:t>有的地方记载宜侯夨簋铭文计一百二十余字，可读者一百一十八字；也有的地方记载宜候策鼎有</a:t>
            </a:r>
            <a:r>
              <a:rPr lang="en-US" altLang="zh-CN" sz="2800" dirty="0"/>
              <a:t>130</a:t>
            </a:r>
            <a:r>
              <a:rPr lang="zh-CN" altLang="en-US" sz="2800" dirty="0"/>
              <a:t>字。</a:t>
            </a:r>
          </a:p>
        </p:txBody>
      </p:sp>
    </p:spTree>
    <p:extLst>
      <p:ext uri="{BB962C8B-B14F-4D97-AF65-F5344CB8AC3E}">
        <p14:creationId xmlns:p14="http://schemas.microsoft.com/office/powerpoint/2010/main" val="34996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   </a:t>
            </a:r>
            <a:r>
              <a:rPr lang="zh-CN" altLang="en-US" sz="2800" b="1" dirty="0" smtClean="0">
                <a:solidFill>
                  <a:schemeClr val="tx2">
                    <a:lumMod val="75000"/>
                  </a:schemeClr>
                </a:solidFill>
              </a:rPr>
              <a:t>铭文</a:t>
            </a:r>
            <a:r>
              <a:rPr lang="zh-CN" altLang="en-US" sz="2800" dirty="0"/>
              <a:t>之所以是个约数而无法精确统计，是由于当年出土时该器已受到破损，后来受技术条件局限，修复效果不甚理想，从而造成若干个铭文字残失，目前可以辨认的有</a:t>
            </a:r>
            <a:r>
              <a:rPr lang="en-US" altLang="zh-CN" sz="2800" dirty="0"/>
              <a:t>118</a:t>
            </a:r>
            <a:r>
              <a:rPr lang="zh-CN" altLang="en-US" sz="2800" dirty="0"/>
              <a:t>字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著名</a:t>
            </a:r>
            <a:r>
              <a:rPr lang="zh-CN" altLang="en-US" sz="2800" dirty="0"/>
              <a:t>学者唐兰先生曾撰文直言不讳：“这个簋的复原工作是不能令人满意的。”现国家博物馆馆员田率博士就此向记者介绍，当时器底修复使用的是铅块垫补，故而残失的铭文字无法使用</a:t>
            </a:r>
            <a:r>
              <a:rPr lang="en-US" altLang="zh-CN" sz="2800" dirty="0"/>
              <a:t>X</a:t>
            </a:r>
            <a:r>
              <a:rPr lang="zh-CN" altLang="en-US" sz="2800" dirty="0"/>
              <a:t>光来探视识读，如果放在今天条件下，会修复得更完美些。</a:t>
            </a:r>
          </a:p>
        </p:txBody>
      </p:sp>
    </p:spTree>
    <p:extLst>
      <p:ext uri="{BB962C8B-B14F-4D97-AF65-F5344CB8AC3E}">
        <p14:creationId xmlns:p14="http://schemas.microsoft.com/office/powerpoint/2010/main" val="35418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        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（五）研究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宜</a:t>
            </a:r>
            <a:r>
              <a:rPr lang="zh-CN" altLang="en-US" dirty="0"/>
              <a:t>侯夨簋于</a:t>
            </a:r>
            <a:r>
              <a:rPr lang="en-US" altLang="zh-CN" dirty="0"/>
              <a:t>《</a:t>
            </a:r>
            <a:r>
              <a:rPr lang="zh-CN" altLang="en-US" dirty="0"/>
              <a:t>文物参考资料</a:t>
            </a:r>
            <a:r>
              <a:rPr lang="en-US" altLang="zh-CN" dirty="0"/>
              <a:t>》1955 </a:t>
            </a:r>
            <a:r>
              <a:rPr lang="zh-CN" altLang="en-US" dirty="0"/>
              <a:t>年第五期</a:t>
            </a:r>
            <a:r>
              <a:rPr lang="en-US" altLang="zh-CN" dirty="0"/>
              <a:t>《</a:t>
            </a:r>
            <a:r>
              <a:rPr lang="zh-CN" altLang="en-US" dirty="0"/>
              <a:t>江苏丹徒县烟墩山出土的古代青铜器</a:t>
            </a:r>
            <a:r>
              <a:rPr lang="en-US" altLang="zh-CN" dirty="0"/>
              <a:t>》</a:t>
            </a:r>
            <a:r>
              <a:rPr lang="zh-CN" altLang="en-US" dirty="0"/>
              <a:t>一文发表后，引起学术界的广泛关注，先后有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陈邦福、陈梦家、郭沫若、岑仲勉、谭戒甫、唐兰、陈直、马承源、刘启益、黄盛璋、李学勤、董楚平、曹锦炎</a:t>
            </a:r>
            <a:r>
              <a:rPr lang="zh-CN" altLang="en-US" dirty="0"/>
              <a:t>等一大批专家学者撰文立</a:t>
            </a:r>
            <a:r>
              <a:rPr lang="zh-CN" altLang="en-US" dirty="0" smtClean="0"/>
              <a:t>说。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4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 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</a:t>
            </a:r>
            <a:r>
              <a:rPr lang="zh-CN" altLang="en-US" sz="2800" dirty="0" smtClean="0"/>
              <a:t>  查阅</a:t>
            </a:r>
            <a:r>
              <a:rPr lang="en-US" altLang="zh-CN" sz="2800" dirty="0" smtClean="0"/>
              <a:t>《</a:t>
            </a:r>
            <a:r>
              <a:rPr lang="zh-CN" altLang="en-US" sz="2800" dirty="0"/>
              <a:t>文物参考资料</a:t>
            </a:r>
            <a:r>
              <a:rPr lang="en-US" altLang="zh-CN" sz="2800" dirty="0"/>
              <a:t>》</a:t>
            </a:r>
            <a:r>
              <a:rPr lang="zh-CN" altLang="en-US" sz="2800" dirty="0"/>
              <a:t>可见，除</a:t>
            </a:r>
            <a:r>
              <a:rPr lang="en-US" altLang="zh-CN" sz="2800" dirty="0"/>
              <a:t>《</a:t>
            </a:r>
            <a:r>
              <a:rPr lang="zh-CN" altLang="en-US" sz="2800" dirty="0"/>
              <a:t>江苏</a:t>
            </a:r>
            <a:r>
              <a:rPr lang="en-US" altLang="zh-CN" sz="2800" dirty="0"/>
              <a:t>》</a:t>
            </a:r>
            <a:r>
              <a:rPr lang="zh-CN" altLang="en-US" sz="2800" dirty="0"/>
              <a:t>文外，还同时刊发了两篇研究专论</a:t>
            </a:r>
            <a:r>
              <a:rPr lang="en-US" altLang="zh-CN" sz="2800" dirty="0"/>
              <a:t>《</a:t>
            </a:r>
            <a:r>
              <a:rPr lang="zh-CN" altLang="en-US" sz="2800" dirty="0"/>
              <a:t>宜侯夨簋和它的意义</a:t>
            </a:r>
            <a:r>
              <a:rPr lang="en-US" altLang="zh-CN" sz="2800" dirty="0"/>
              <a:t>》(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陈梦家</a:t>
            </a:r>
            <a:r>
              <a:rPr lang="en-US" altLang="zh-CN" sz="2800" dirty="0"/>
              <a:t>)</a:t>
            </a:r>
            <a:r>
              <a:rPr lang="zh-CN" altLang="en-US" sz="2800" dirty="0"/>
              <a:t>和</a:t>
            </a:r>
            <a:r>
              <a:rPr lang="en-US" altLang="zh-CN" sz="2800" dirty="0"/>
              <a:t>《</a:t>
            </a:r>
            <a:r>
              <a:rPr lang="zh-CN" altLang="en-US" sz="2800" dirty="0"/>
              <a:t>夨簋考释</a:t>
            </a:r>
            <a:r>
              <a:rPr lang="en-US" altLang="zh-CN" sz="2800" dirty="0"/>
              <a:t>》(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陈邦福</a:t>
            </a:r>
            <a:r>
              <a:rPr lang="en-US" altLang="zh-CN" sz="2800" dirty="0"/>
              <a:t>)</a:t>
            </a:r>
            <a:r>
              <a:rPr lang="zh-CN" altLang="en-US" sz="2800" dirty="0"/>
              <a:t>，并加了“编者按”：“关于夨簋考释</a:t>
            </a:r>
            <a:r>
              <a:rPr lang="en-US" altLang="zh-CN" sz="2800" dirty="0"/>
              <a:t>……</a:t>
            </a:r>
            <a:r>
              <a:rPr lang="zh-CN" altLang="en-US" sz="2800" dirty="0"/>
              <a:t>两先生的释文，今一并发表，以供学术界研究参考。”二陈皆为当时中国的重量级学者。此后连续几年间，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郭沫若、唐兰、岑仲勉、陈直</a:t>
            </a:r>
            <a:r>
              <a:rPr lang="en-US" altLang="zh-CN" sz="2800" dirty="0"/>
              <a:t>(</a:t>
            </a:r>
            <a:r>
              <a:rPr lang="zh-CN" altLang="en-US" sz="2800" dirty="0"/>
              <a:t>镇江籍</a:t>
            </a:r>
            <a:r>
              <a:rPr lang="en-US" altLang="zh-CN" sz="2800" dirty="0"/>
              <a:t>)</a:t>
            </a:r>
            <a:r>
              <a:rPr lang="zh-CN" altLang="en-US" sz="2800" dirty="0"/>
              <a:t>等一批著名学者先后发表了对宜侯夨簋的研究专论。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82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5527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几十年来</a:t>
            </a:r>
            <a:r>
              <a:rPr lang="zh-CN" altLang="en-US" dirty="0"/>
              <a:t>，对宜侯夨簋的争论，都热衷于对器物本身及铭文进行广泛深入的诠释和考证，而忽视了发现时遗存的性质和同出土遗物的分析和论证，以及遗存所在年代的科学性和合理性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　 可喜的是，跳出这一圈子，进到全方位，综合研究的专家学者也不少，其中以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马承源</a:t>
            </a:r>
            <a:r>
              <a:rPr lang="zh-CN" altLang="en-US" dirty="0"/>
              <a:t>先生</a:t>
            </a:r>
            <a:r>
              <a:rPr lang="en-US" altLang="zh-CN" dirty="0"/>
              <a:t>《</a:t>
            </a:r>
            <a:r>
              <a:rPr lang="zh-CN" altLang="en-US" dirty="0"/>
              <a:t>长江下游土墩墓出土青铜器的研究</a:t>
            </a:r>
            <a:r>
              <a:rPr lang="en-US" altLang="zh-CN" dirty="0"/>
              <a:t>》</a:t>
            </a:r>
            <a:r>
              <a:rPr lang="zh-CN" altLang="en-US" dirty="0"/>
              <a:t>一文为最。</a:t>
            </a:r>
          </a:p>
        </p:txBody>
      </p:sp>
    </p:spTree>
    <p:extLst>
      <p:ext uri="{BB962C8B-B14F-4D97-AF65-F5344CB8AC3E}">
        <p14:creationId xmlns:p14="http://schemas.microsoft.com/office/powerpoint/2010/main" val="21944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7151" y="-171400"/>
            <a:ext cx="889248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>
                <a:latin typeface="+mn-ea"/>
              </a:rPr>
              <a:t>   </a:t>
            </a:r>
            <a:endParaRPr lang="en-US" altLang="zh-CN" sz="2800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>
                <a:latin typeface="+mn-ea"/>
              </a:rPr>
              <a:t> </a:t>
            </a:r>
            <a:r>
              <a:rPr lang="en-US" altLang="zh-CN" sz="2800" dirty="0" smtClean="0">
                <a:latin typeface="+mn-ea"/>
              </a:rPr>
              <a:t>   </a:t>
            </a:r>
            <a:r>
              <a:rPr lang="zh-CN" altLang="en-US" sz="2800" dirty="0" smtClean="0">
                <a:latin typeface="+mn-ea"/>
              </a:rPr>
              <a:t>出土</a:t>
            </a:r>
            <a:r>
              <a:rPr lang="zh-CN" altLang="en-US" sz="2800" dirty="0">
                <a:latin typeface="+mn-ea"/>
              </a:rPr>
              <a:t>的宜侯夨</a:t>
            </a:r>
            <a:r>
              <a:rPr lang="zh-CN" altLang="en-US" sz="2800" dirty="0" smtClean="0">
                <a:latin typeface="+mn-ea"/>
              </a:rPr>
              <a:t>簋是西周初期。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全文</a:t>
            </a:r>
            <a:r>
              <a:rPr lang="zh-CN" altLang="en-US" sz="2800" dirty="0">
                <a:latin typeface="+mn-ea"/>
              </a:rPr>
              <a:t>不仅对出土的青铜器类型、纹饰作了详尽的比较、分析，尤其对出土的兵器、青铜尊、青铜盤、匜的时代进行分析，从而证明出土这些青铜器的土墩墓的时代不属于西周，而是属于春秋，乃至春秋中晚期。</a:t>
            </a:r>
            <a:r>
              <a:rPr lang="en-US" altLang="zh-CN" sz="2800" dirty="0">
                <a:latin typeface="+mn-ea"/>
              </a:rPr>
              <a:t>1987 </a:t>
            </a:r>
            <a:r>
              <a:rPr lang="zh-CN" altLang="en-US" sz="2800" dirty="0">
                <a:latin typeface="+mn-ea"/>
              </a:rPr>
              <a:t>年，马先生就对这些遗存和先贤们有着不同的看法，今天来看，又有大量新的资料来证明马先生的先见之明。如鐓、鐏都是东周时代发展起来的， 而在烟墩山和母子墩遗存中都有发现。宁镇地区在江苏六合和仁东周墓地也发现了</a:t>
            </a:r>
            <a:r>
              <a:rPr lang="zh-CN" altLang="en-US" sz="2800" dirty="0" smtClean="0">
                <a:latin typeface="+mn-ea"/>
              </a:rPr>
              <a:t>鐓器。</a:t>
            </a:r>
            <a:endParaRPr lang="zh-CN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984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继</a:t>
            </a:r>
            <a:r>
              <a:rPr lang="zh-CN" altLang="en-US" sz="2800" dirty="0"/>
              <a:t>上世纪</a:t>
            </a:r>
            <a:r>
              <a:rPr lang="en-US" altLang="zh-CN" sz="2800" dirty="0"/>
              <a:t>50</a:t>
            </a:r>
            <a:r>
              <a:rPr lang="zh-CN" altLang="en-US" sz="2800" dirty="0"/>
              <a:t>年代</a:t>
            </a:r>
            <a:r>
              <a:rPr lang="zh-CN" altLang="en-US" sz="2800" dirty="0" smtClean="0"/>
              <a:t>中后期的相对冷清时期之后，</a:t>
            </a:r>
            <a:r>
              <a:rPr lang="en-US" altLang="zh-CN" sz="2800" dirty="0" smtClean="0"/>
              <a:t>80</a:t>
            </a:r>
            <a:r>
              <a:rPr lang="zh-CN" altLang="en-US" sz="2800" dirty="0" smtClean="0"/>
              <a:t>年代迎来的第二</a:t>
            </a:r>
            <a:r>
              <a:rPr lang="zh-CN" altLang="en-US" sz="2800" dirty="0"/>
              <a:t>个“高峰期”，相关学术论著再次密集起来。这一时期的代表学者之一，便是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李学勤</a:t>
            </a:r>
            <a:r>
              <a:rPr lang="zh-CN" altLang="en-US" sz="2800" dirty="0"/>
              <a:t>，现为清华大学历史系教授、出土文献研究与保护中心主任，曾任国家夏商周断代工程专家组组长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    他</a:t>
            </a:r>
            <a:r>
              <a:rPr lang="zh-CN" altLang="en-US" sz="2800" dirty="0"/>
              <a:t>认为此器“奠定了吴文化的根本基础”，对研究吴文化起源“意义特别重大”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980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036496" cy="66693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  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CN" sz="2800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 smtClean="0">
                <a:latin typeface="+mn-ea"/>
              </a:rPr>
              <a:t>      </a:t>
            </a:r>
            <a:r>
              <a:rPr lang="zh-CN" altLang="en-US" sz="2800" dirty="0" smtClean="0">
                <a:latin typeface="+mn-ea"/>
              </a:rPr>
              <a:t>在</a:t>
            </a:r>
            <a:r>
              <a:rPr lang="zh-CN" altLang="en-US" sz="2800" dirty="0">
                <a:latin typeface="+mn-ea"/>
              </a:rPr>
              <a:t>长达</a:t>
            </a:r>
            <a:r>
              <a:rPr lang="en-US" altLang="zh-CN" sz="2800" dirty="0">
                <a:latin typeface="+mn-ea"/>
              </a:rPr>
              <a:t>60</a:t>
            </a:r>
            <a:r>
              <a:rPr lang="zh-CN" altLang="en-US" sz="2800" dirty="0">
                <a:latin typeface="+mn-ea"/>
              </a:rPr>
              <a:t>年时间跨度里，围绕宜侯夨簋铭文所承载的人文历史信息，学界其实一直是有观点碰撞的，争议甚至还涉及某些核心环节。谈到这方面情况，李学勤介绍，直到现在仍有人不相信曾经的“荆蛮之地”江南地区能出现如此高规格的早期青铜文化。</a:t>
            </a:r>
          </a:p>
        </p:txBody>
      </p:sp>
    </p:spTree>
    <p:extLst>
      <p:ext uri="{BB962C8B-B14F-4D97-AF65-F5344CB8AC3E}">
        <p14:creationId xmlns:p14="http://schemas.microsoft.com/office/powerpoint/2010/main" val="14162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（六）相关的历史分期问题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</a:t>
            </a:r>
            <a:r>
              <a:rPr lang="zh-CN" altLang="en-US" dirty="0" smtClean="0"/>
              <a:t>唐兰、郭沫若、陈梦家皆认为此器是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康王</a:t>
            </a:r>
            <a:r>
              <a:rPr lang="zh-CN" altLang="en-US" dirty="0" smtClean="0"/>
              <a:t>初年之器。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虞侯夨本为仲雍之后虞仲，与王室同宗。武王克殷后，将其封于夏墟之虞，因称虞候夨。成王时，虞侯夨供职王室，官居作册。东征平叛后，为了加强对东南地区的控制，成王将虞侯夨迁封于地近吴国的江苏宜地，以协助其兄吴王周章治理东南边陲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虞候</a:t>
            </a:r>
            <a:r>
              <a:rPr lang="zh-CN" altLang="en-US" dirty="0" smtClean="0"/>
              <a:t>夨随之改为宜候策。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2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-99392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z="11200" dirty="0" smtClean="0">
                <a:latin typeface="+mn-ea"/>
              </a:rPr>
              <a:t>（七）地位：</a:t>
            </a:r>
            <a:endParaRPr lang="en-US" altLang="zh-CN" sz="11200" dirty="0" smtClean="0">
              <a:latin typeface="+mn-ea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zh-CN" sz="11200" dirty="0">
                <a:latin typeface="+mn-ea"/>
              </a:rPr>
              <a:t> </a:t>
            </a:r>
            <a:r>
              <a:rPr lang="en-US" altLang="zh-CN" sz="11200" dirty="0" smtClean="0">
                <a:latin typeface="+mn-ea"/>
              </a:rPr>
              <a:t>  </a:t>
            </a:r>
            <a:r>
              <a:rPr lang="zh-CN" altLang="en-US" sz="11200" dirty="0" smtClean="0">
                <a:latin typeface="+mn-ea"/>
              </a:rPr>
              <a:t>宜</a:t>
            </a:r>
            <a:r>
              <a:rPr lang="zh-CN" altLang="en-US" sz="11200" dirty="0">
                <a:latin typeface="+mn-ea"/>
              </a:rPr>
              <a:t>侯夨簋是考古发掘材料并且明确记载了西周的分封情况的，这就决定了他在研究</a:t>
            </a:r>
            <a:r>
              <a:rPr lang="zh-CN" altLang="en-US" sz="112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西周</a:t>
            </a:r>
            <a:r>
              <a:rPr lang="zh-CN" altLang="en-US" sz="112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分封制以及奴隶制、井田制</a:t>
            </a:r>
            <a:r>
              <a:rPr lang="zh-CN" altLang="en-US" sz="11200" dirty="0" smtClean="0">
                <a:latin typeface="+mn-ea"/>
              </a:rPr>
              <a:t>中</a:t>
            </a:r>
            <a:r>
              <a:rPr lang="zh-CN" altLang="en-US" sz="11200" dirty="0">
                <a:latin typeface="+mn-ea"/>
              </a:rPr>
              <a:t>不可替代的地位。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11200" dirty="0" smtClean="0">
                <a:latin typeface="+mn-ea"/>
              </a:rPr>
              <a:t>   专家</a:t>
            </a:r>
            <a:r>
              <a:rPr lang="zh-CN" altLang="en-US" sz="11200" dirty="0">
                <a:latin typeface="+mn-ea"/>
              </a:rPr>
              <a:t>还断定铭文中的“宜”即在今（江苏）</a:t>
            </a:r>
            <a:r>
              <a:rPr lang="zh-CN" altLang="en-US" sz="11200" dirty="0" smtClean="0">
                <a:latin typeface="+mn-ea"/>
              </a:rPr>
              <a:t>丹徒一带</a:t>
            </a:r>
            <a:r>
              <a:rPr lang="zh-CN" altLang="en-US" sz="11200" dirty="0">
                <a:latin typeface="+mn-ea"/>
              </a:rPr>
              <a:t>，也就是吴国的发源之地，而宜侯夨簋因其对研究吴文化的重要性又被称为“</a:t>
            </a:r>
            <a:r>
              <a:rPr lang="zh-CN" altLang="en-US" sz="112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吴国第一铜器</a:t>
            </a:r>
            <a:r>
              <a:rPr lang="zh-CN" altLang="en-US" sz="11200" dirty="0">
                <a:latin typeface="+mn-ea"/>
              </a:rPr>
              <a:t>”。唐兰先生就此称“</a:t>
            </a:r>
            <a:r>
              <a:rPr lang="en-US" altLang="zh-CN" sz="11200" dirty="0">
                <a:latin typeface="+mn-ea"/>
              </a:rPr>
              <a:t>……</a:t>
            </a:r>
            <a:r>
              <a:rPr lang="zh-CN" altLang="en-US" sz="11200" dirty="0">
                <a:latin typeface="+mn-ea"/>
              </a:rPr>
              <a:t>使古书上这一部分的史料复活了”。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11200" dirty="0" smtClean="0">
                <a:latin typeface="+mn-ea"/>
              </a:rPr>
              <a:t>    宜</a:t>
            </a:r>
            <a:r>
              <a:rPr lang="zh-CN" altLang="en-US" sz="11200" dirty="0">
                <a:latin typeface="+mn-ea"/>
              </a:rPr>
              <a:t>侯夨</a:t>
            </a:r>
            <a:r>
              <a:rPr lang="zh-CN" altLang="en-US" sz="11200" dirty="0" smtClean="0">
                <a:latin typeface="+mn-ea"/>
              </a:rPr>
              <a:t>簋 ，</a:t>
            </a:r>
            <a:r>
              <a:rPr lang="zh-CN" altLang="en-US" sz="11200" dirty="0">
                <a:latin typeface="+mn-ea"/>
              </a:rPr>
              <a:t>不仅成为这座城市迄今为止的</a:t>
            </a:r>
            <a:r>
              <a:rPr lang="zh-CN" altLang="en-US" sz="112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“史记”之巅</a:t>
            </a:r>
            <a:r>
              <a:rPr lang="zh-CN" altLang="en-US" sz="11200" dirty="0" smtClean="0">
                <a:latin typeface="+mn-ea"/>
              </a:rPr>
              <a:t>，而</a:t>
            </a:r>
            <a:r>
              <a:rPr lang="zh-CN" altLang="en-US" sz="11200" dirty="0">
                <a:latin typeface="+mn-ea"/>
              </a:rPr>
              <a:t>被奉为“国宝”，目前收藏于中国国家博物馆。</a:t>
            </a:r>
            <a:br>
              <a:rPr lang="zh-CN" altLang="en-US" sz="11200" dirty="0">
                <a:latin typeface="+mn-ea"/>
              </a:rPr>
            </a:br>
            <a:r>
              <a:rPr lang="zh-CN" altLang="en-US" sz="11200" dirty="0">
                <a:latin typeface="+mn-ea"/>
              </a:rPr>
              <a:t/>
            </a:r>
            <a:br>
              <a:rPr lang="zh-CN" altLang="en-US" sz="11200" dirty="0">
                <a:latin typeface="+mn-ea"/>
              </a:rPr>
            </a:br>
            <a:endParaRPr lang="zh-CN" altLang="en-US" sz="1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4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三、参考文献：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中国考古学通论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，张之恒，南京大学出版社，</a:t>
            </a:r>
            <a:r>
              <a:rPr lang="en-US" altLang="zh-CN" dirty="0" smtClean="0"/>
              <a:t>2009.10</a:t>
            </a:r>
          </a:p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中国青铜器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，马承源，上海古籍出版社，</a:t>
            </a:r>
            <a:r>
              <a:rPr lang="en-US" altLang="zh-CN" dirty="0" smtClean="0"/>
              <a:t>2003.1</a:t>
            </a:r>
          </a:p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/>
              <a:t>文物学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，李晓东，学苑出版社，</a:t>
            </a:r>
            <a:r>
              <a:rPr lang="en-US" altLang="zh-CN" dirty="0" smtClean="0"/>
              <a:t>2005.10</a:t>
            </a:r>
          </a:p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商周金文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，陈絜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《</a:t>
            </a:r>
            <a:r>
              <a:rPr lang="zh-CN" altLang="en-US" dirty="0" smtClean="0"/>
              <a:t>宜候策及其历史相关问题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，王永波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27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67544" y="1844824"/>
            <a:ext cx="8136904" cy="30469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谢谢观看，请批评</a:t>
            </a:r>
            <a:r>
              <a:rPr lang="en-US" altLang="zh-CN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</a:t>
            </a:r>
            <a:endParaRPr lang="zh-CN" altLang="en-US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61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076634" cy="702940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一、背景简介            （一）基本信息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    </a:t>
            </a:r>
            <a:r>
              <a:rPr lang="zh-CN" altLang="en-US" dirty="0" smtClean="0"/>
              <a:t>（二）铭文内容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</a:t>
            </a:r>
            <a:r>
              <a:rPr lang="en-US" altLang="zh-CN" dirty="0" err="1" smtClean="0"/>
              <a:t>ce</a:t>
            </a:r>
            <a:r>
              <a:rPr lang="en-US" altLang="zh-CN" dirty="0" smtClean="0"/>
              <a:t>                 </a:t>
            </a:r>
            <a:r>
              <a:rPr lang="zh-CN" altLang="en-US" dirty="0" smtClean="0"/>
              <a:t>（三）</a:t>
            </a:r>
            <a:r>
              <a:rPr lang="zh-CN" altLang="en-US" dirty="0"/>
              <a:t>考证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二、宜侯夨簋             （四）出土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             </a:t>
            </a:r>
            <a:r>
              <a:rPr lang="zh-CN" altLang="en-US" dirty="0" smtClean="0"/>
              <a:t>（五</a:t>
            </a:r>
            <a:r>
              <a:rPr lang="zh-CN" altLang="en-US" dirty="0"/>
              <a:t>）</a:t>
            </a:r>
            <a:r>
              <a:rPr lang="zh-CN" altLang="en-US" dirty="0" smtClean="0"/>
              <a:t> </a:t>
            </a:r>
            <a:r>
              <a:rPr lang="zh-CN" altLang="en-US" dirty="0"/>
              <a:t>研究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                         （六）历史分期问题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zh-CN" altLang="en-US" dirty="0" smtClean="0"/>
              <a:t>三、参考文献           （七）地位                                                                                                                                                                           </a:t>
            </a:r>
            <a:endParaRPr lang="zh-CN" altLang="en-US" dirty="0"/>
          </a:p>
        </p:txBody>
      </p:sp>
      <p:sp>
        <p:nvSpPr>
          <p:cNvPr id="4" name="左大括号 3"/>
          <p:cNvSpPr/>
          <p:nvPr/>
        </p:nvSpPr>
        <p:spPr>
          <a:xfrm>
            <a:off x="2771800" y="548680"/>
            <a:ext cx="1328982" cy="5184576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3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8964488" cy="67413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>
                <a:hlinkClick r:id="rId2" action="ppaction://hlinksldjump"/>
              </a:rPr>
              <a:t>侈口</a:t>
            </a:r>
            <a:r>
              <a:rPr lang="zh-CN" altLang="en-US" sz="2800" dirty="0" smtClean="0"/>
              <a:t>： 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</a:t>
            </a:r>
            <a:r>
              <a:rPr lang="zh-CN" altLang="en-US" sz="2800" dirty="0" smtClean="0"/>
              <a:t>古</a:t>
            </a:r>
            <a:r>
              <a:rPr lang="zh-CN" altLang="en-US" sz="2800" dirty="0"/>
              <a:t>汉语，专业术语，多用于陶瓷、金属器皿。侈口又</a:t>
            </a:r>
            <a:r>
              <a:rPr lang="zh-CN" altLang="en-US" sz="2800" dirty="0" smtClean="0"/>
              <a:t>称  口</a:t>
            </a:r>
            <a:r>
              <a:rPr lang="zh-CN" altLang="en-US" sz="2800" dirty="0"/>
              <a:t>，其形状一般为口沿外倾，侈口</a:t>
            </a:r>
            <a:r>
              <a:rPr lang="en-US" altLang="zh-CN" sz="2800" dirty="0"/>
              <a:t>{</a:t>
            </a:r>
            <a:r>
              <a:rPr lang="zh-CN" altLang="en-US" sz="2800" dirty="0"/>
              <a:t>古语</a:t>
            </a:r>
            <a:r>
              <a:rPr lang="en-US" altLang="zh-CN" sz="2800" dirty="0"/>
              <a:t>}</a:t>
            </a:r>
            <a:r>
              <a:rPr lang="zh-CN" altLang="en-US" sz="2800" dirty="0"/>
              <a:t>即向里略坡与内堂口接面</a:t>
            </a:r>
            <a:r>
              <a:rPr lang="zh-CN" altLang="en-US" sz="2800" dirty="0" smtClean="0"/>
              <a:t>，保持</a:t>
            </a:r>
            <a:r>
              <a:rPr lang="zh-CN" altLang="en-US" sz="2800" dirty="0"/>
              <a:t>里外曲线一致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                                     </a:t>
            </a:r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18158"/>
            <a:ext cx="35283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hlinkClick r:id="rId2" action="ppaction://hlinksldjump"/>
              </a:rPr>
              <a:t>夔纹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41990"/>
            <a:ext cx="7021563" cy="5316010"/>
          </a:xfrm>
        </p:spPr>
      </p:pic>
    </p:spTree>
    <p:extLst>
      <p:ext uri="{BB962C8B-B14F-4D97-AF65-F5344CB8AC3E}">
        <p14:creationId xmlns:p14="http://schemas.microsoft.com/office/powerpoint/2010/main" val="1296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hlinkClick r:id="rId2" action="ppaction://hlinksldjump"/>
              </a:rPr>
              <a:t>涡纹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80" y="1268760"/>
            <a:ext cx="3528392" cy="261646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712" y="1628800"/>
            <a:ext cx="4064000" cy="304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3779912" cy="261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青铜器</a:t>
            </a:r>
            <a:r>
              <a:rPr lang="zh-CN" altLang="en-US" sz="2800" dirty="0"/>
              <a:t>上常见的一种装饰，一般为凸出的条状，将器物上连续的图案分割开来，后纯用于器物的装饰。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>
                <a:hlinkClick r:id="rId2" action="ppaction://hlinksldjump"/>
              </a:rPr>
              <a:t>    扉</a:t>
            </a:r>
            <a:r>
              <a:rPr lang="zh-CN" altLang="en-US" sz="2800" dirty="0">
                <a:hlinkClick r:id="rId2" action="ppaction://hlinksldjump"/>
              </a:rPr>
              <a:t>棱</a:t>
            </a:r>
            <a:r>
              <a:rPr lang="zh-CN" altLang="en-US" sz="2800" dirty="0"/>
              <a:t>是范铸的特征，有整铸的特征，分铸会有分铸的特征。有扉棱的兽面纹鼎，扉棱又有阴纹凹槽，那就必须从扉棱的正中心分型，原因扉棱两边有阴纹，以扉棱为鼻梁，左半边是一个模，右半边又是一个模，如果鼎的侧面中间也阴纹有扉棱，那这个鼎制范的模就得四个，正面和侧面各两个模。没有阴纹可以不从中心分型，也可以实现脱模。</a:t>
            </a:r>
          </a:p>
        </p:txBody>
      </p:sp>
    </p:spTree>
    <p:extLst>
      <p:ext uri="{BB962C8B-B14F-4D97-AF65-F5344CB8AC3E}">
        <p14:creationId xmlns:p14="http://schemas.microsoft.com/office/powerpoint/2010/main" val="32853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3168352" cy="331236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" y="3501008"/>
            <a:ext cx="4475989" cy="335699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620688"/>
            <a:ext cx="457200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669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   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CN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 smtClean="0">
                <a:hlinkClick r:id="rId2" action="ppaction://hlinksldjump"/>
              </a:rPr>
              <a:t>       </a:t>
            </a:r>
            <a:r>
              <a:rPr lang="zh-CN" altLang="en-US" sz="2800" dirty="0" smtClean="0">
                <a:hlinkClick r:id="rId2" action="ppaction://hlinksldjump"/>
              </a:rPr>
              <a:t>宜侯夨簋</a:t>
            </a:r>
            <a:r>
              <a:rPr lang="en-US" altLang="zh-CN" sz="2800" dirty="0" smtClean="0"/>
              <a:t>1954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月出土于江苏省</a:t>
            </a:r>
            <a:r>
              <a:rPr lang="zh-CN" altLang="en-US" sz="2800" dirty="0"/>
              <a:t>丹徒县烟墩</a:t>
            </a:r>
            <a:r>
              <a:rPr lang="zh-CN" altLang="en-US" sz="2800" dirty="0" smtClean="0"/>
              <a:t>山的一座中型墓葬，此墓属于春秋或者春秋中晚期，但是宜侯夨簋属于西周初期，继承了晚商的青铜器的风格。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846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 dirty="0" smtClean="0">
                <a:hlinkClick r:id="rId2" action="ppaction://hlinksldjump"/>
              </a:rPr>
              <a:t>晚商青铜器</a:t>
            </a:r>
            <a:r>
              <a:rPr lang="zh-CN" altLang="en-US" sz="3000" dirty="0" smtClean="0"/>
              <a:t>：</a:t>
            </a:r>
            <a:endParaRPr lang="en-US" altLang="zh-CN" sz="3000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 dirty="0" smtClean="0"/>
              <a:t>       商</a:t>
            </a:r>
            <a:r>
              <a:rPr lang="zh-CN" altLang="en-US" sz="3000" dirty="0"/>
              <a:t>代晚期青铜器种类更加丰富，花纹繁缛，铭文出现，并加长，是商代铜器的极盛时期。</a:t>
            </a:r>
            <a:r>
              <a:rPr lang="zh-CN" altLang="en-US" sz="3000" b="1" dirty="0">
                <a:solidFill>
                  <a:schemeClr val="tx2">
                    <a:lumMod val="75000"/>
                  </a:schemeClr>
                </a:solidFill>
              </a:rPr>
              <a:t>商代晚期</a:t>
            </a:r>
            <a:r>
              <a:rPr lang="zh-CN" altLang="en-US" sz="3000" dirty="0"/>
              <a:t>青铜器一般都</a:t>
            </a:r>
            <a:r>
              <a:rPr lang="zh-CN" altLang="en-US" sz="3000" b="1" dirty="0">
                <a:solidFill>
                  <a:schemeClr val="tx2">
                    <a:lumMod val="75000"/>
                  </a:schemeClr>
                </a:solidFill>
              </a:rPr>
              <a:t>比较厚重</a:t>
            </a:r>
            <a:r>
              <a:rPr lang="zh-CN" altLang="en-US" sz="3000" dirty="0"/>
              <a:t>，突出代表司母戊鼎重达</a:t>
            </a:r>
            <a:r>
              <a:rPr lang="en-US" altLang="zh-CN" sz="3000" dirty="0"/>
              <a:t>875</a:t>
            </a:r>
            <a:r>
              <a:rPr lang="zh-CN" altLang="en-US" sz="3000" dirty="0"/>
              <a:t>斤。威严诡异，写实性比较强，纹饰以动物纹和几何图案为主，其中</a:t>
            </a:r>
            <a:r>
              <a:rPr lang="zh-CN" altLang="en-US" sz="3000" b="1" dirty="0">
                <a:solidFill>
                  <a:schemeClr val="tx2">
                    <a:lumMod val="75000"/>
                  </a:schemeClr>
                </a:solidFill>
              </a:rPr>
              <a:t>动物纹</a:t>
            </a:r>
            <a:r>
              <a:rPr lang="zh-CN" altLang="en-US" sz="3000" dirty="0"/>
              <a:t>有写实的牛、鹿、鱼、鸟等纹饰，也有想象的神兽纹，如饕餮纹</a:t>
            </a:r>
            <a:r>
              <a:rPr lang="zh-CN" altLang="en-US" sz="3000" dirty="0" smtClean="0"/>
              <a:t>、</a:t>
            </a:r>
            <a:r>
              <a:rPr lang="zh-CN" altLang="en-US" sz="3000" b="1" dirty="0" smtClean="0">
                <a:solidFill>
                  <a:schemeClr val="tx2">
                    <a:lumMod val="75000"/>
                  </a:schemeClr>
                </a:solidFill>
              </a:rPr>
              <a:t>夔纹</a:t>
            </a:r>
            <a:r>
              <a:rPr lang="zh-CN" altLang="en-US" sz="3000" dirty="0" smtClean="0"/>
              <a:t>、龙纹</a:t>
            </a:r>
            <a:r>
              <a:rPr lang="zh-CN" altLang="en-US" sz="3000" dirty="0"/>
              <a:t>等。几何图案有回纹、水波纹、卷叶纹、蝉纹等</a:t>
            </a:r>
            <a:r>
              <a:rPr lang="zh-CN" altLang="en-US" sz="3000" dirty="0" smtClean="0"/>
              <a:t>。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2635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61261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dirty="0" smtClean="0"/>
              <a:t>        </a:t>
            </a:r>
            <a:endParaRPr lang="en-US" altLang="zh-CN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 </a:t>
            </a:r>
            <a:r>
              <a:rPr lang="zh-CN" altLang="en-US" sz="2800" dirty="0" smtClean="0"/>
              <a:t>大都</a:t>
            </a:r>
            <a:r>
              <a:rPr lang="zh-CN" altLang="en-US" sz="2800" dirty="0"/>
              <a:t>饰满器身。多用来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祭祀</a:t>
            </a:r>
            <a:r>
              <a:rPr lang="zh-CN" altLang="en-US" sz="2800" dirty="0"/>
              <a:t>。许多器物尚有凸起的扉愣和牺首等装饰。铭文最多为族徽、人名富、父祖名。末期铭文多达三四千字，</a:t>
            </a:r>
            <a:r>
              <a:rPr lang="zh-CN" altLang="en-US" sz="2800" b="1" dirty="0">
                <a:solidFill>
                  <a:schemeClr val="tx2">
                    <a:lumMod val="75000"/>
                  </a:schemeClr>
                </a:solidFill>
              </a:rPr>
              <a:t>内容大抵是因受赏而为父辈做器</a:t>
            </a:r>
            <a:r>
              <a:rPr lang="zh-CN" altLang="en-US" sz="2800" dirty="0"/>
              <a:t>。商代青铜器威权色彩浓厚给人以压迫感，展现出一种壮美崇高的审美理想。另外</a:t>
            </a:r>
            <a:r>
              <a:rPr lang="zh-CN" altLang="en-US" sz="2800" dirty="0">
                <a:hlinkClick r:id="rId2" action="ppaction://hlinksldjump"/>
              </a:rPr>
              <a:t>商代</a:t>
            </a:r>
            <a:r>
              <a:rPr lang="zh-CN" altLang="en-US" sz="2800" dirty="0"/>
              <a:t>是一个重鬼神的社会，其作品宗教情感浓烈，营造出神秘感、抽象感。</a:t>
            </a:r>
          </a:p>
          <a:p>
            <a:pPr>
              <a:lnSpc>
                <a:spcPct val="150000"/>
              </a:lnSpc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577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一、背景简介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  中国铜器肇始于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新石器时代晚期</a:t>
            </a:r>
            <a:r>
              <a:rPr lang="zh-CN" altLang="en-US" dirty="0" smtClean="0"/>
              <a:t>，如，仰韶文化就发现过铜片。中国的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青铜时代</a:t>
            </a:r>
            <a:r>
              <a:rPr lang="zh-CN" altLang="en-US" dirty="0" smtClean="0"/>
              <a:t>从公元前二千年左右形成，经夏、商、西周和春秋时代，大约经历了十五个世纪。在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商晚期和西周早期</a:t>
            </a:r>
            <a:r>
              <a:rPr lang="zh-CN" altLang="en-US" dirty="0" smtClean="0"/>
              <a:t>，青铜的冶铸业作为生产力发展的标志而达到高峰。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战国</a:t>
            </a:r>
            <a:r>
              <a:rPr lang="zh-CN" altLang="en-US" dirty="0" smtClean="0"/>
              <a:t>，由于冶铁业的突飞猛进，在某些领域中继续发挥其作用。汉代，青铜冶铸业呈现出美丽的余晖。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877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6693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 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      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铜器</a:t>
            </a:r>
            <a:r>
              <a:rPr lang="zh-CN" altLang="en-US" dirty="0" smtClean="0"/>
              <a:t>是用铜或铜的合金制造的工具、武器、器皿、乐器、及装饰品等。在铜中掺入适量的锡，不仅降低了熔点，增而且加了硬度，统称为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青铜</a:t>
            </a:r>
            <a:r>
              <a:rPr lang="zh-CN" altLang="en-US" dirty="0" smtClean="0"/>
              <a:t>。在中国青铜器中，以青铜为主，创造出了灿烂辉煌的青铜文化。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62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 </a:t>
            </a:r>
            <a:r>
              <a:rPr lang="en-US" altLang="zh-CN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en-US" dirty="0" smtClean="0"/>
              <a:t>西周铜器前后有很大的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变化</a:t>
            </a:r>
            <a:r>
              <a:rPr lang="zh-CN" altLang="en-US" dirty="0" smtClean="0"/>
              <a:t>，早期铜器继承了</a:t>
            </a:r>
            <a:r>
              <a:rPr lang="zh-CN" altLang="en-US" dirty="0" smtClean="0">
                <a:hlinkClick r:id="rId2" action="ppaction://hlinksldjump"/>
              </a:rPr>
              <a:t>晚商</a:t>
            </a:r>
            <a:r>
              <a:rPr lang="zh-CN" altLang="en-US" dirty="0" smtClean="0"/>
              <a:t>的传统，中晚期呈现衰落的趋势，纹饰简化，直至春秋中期开始出现新的风格。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       </a:t>
            </a:r>
            <a:r>
              <a:rPr lang="zh-CN" altLang="en-US" dirty="0" smtClean="0"/>
              <a:t>商</a:t>
            </a:r>
            <a:r>
              <a:rPr lang="zh-CN" altLang="en-US" dirty="0"/>
              <a:t>周青铜器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研究的对象</a:t>
            </a:r>
            <a:r>
              <a:rPr lang="zh-CN" altLang="en-US" dirty="0"/>
              <a:t>，就其形态而言有兵器、礼器、乐器、水器、饪食器及其它生活用具等，内容非常广泛，包括商周青铜工业大部分的产品。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47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zh-CN" altLang="en-US" dirty="0" smtClean="0"/>
              <a:t>其中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饪食器</a:t>
            </a:r>
            <a:r>
              <a:rPr lang="zh-CN" altLang="en-US" dirty="0" smtClean="0"/>
              <a:t>又包括鼎、鬲、敦、盂、盆、簠、簋等。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       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簋</a:t>
            </a:r>
            <a:r>
              <a:rPr lang="zh-CN" altLang="en-US" dirty="0" smtClean="0"/>
              <a:t>是盛放煮熟的黍、稷、稻、粱等饭食的器具。商周时期，簋是重要的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礼器</a:t>
            </a:r>
            <a:r>
              <a:rPr lang="zh-CN" altLang="en-US" dirty="0" smtClean="0"/>
              <a:t>，特别是西周时代它和列鼎制度一样，在祭祀和宴飨时以偶数组合与一奇数组合的列鼎配合使用。据记载，天子用九鼎八簋，诸侯七鼎六簋，大夫五鼎四簋，元士三鼎二簋。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81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79512" y="0"/>
            <a:ext cx="850728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二、宜侯夨（</a:t>
            </a:r>
            <a:r>
              <a:rPr lang="en-US" altLang="zh-CN" dirty="0" err="1" smtClean="0"/>
              <a:t>ce</a:t>
            </a:r>
            <a:r>
              <a:rPr lang="zh-CN" altLang="en-US" dirty="0" smtClean="0"/>
              <a:t>）簋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（一）基本信息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         1954</a:t>
            </a:r>
            <a:r>
              <a:rPr lang="zh-CN" altLang="en-US" dirty="0" smtClean="0"/>
              <a:t>年出土于江苏省丹徒县烟墩山，现收藏于中国国家博物馆。是中国西周早期的</a:t>
            </a:r>
            <a:r>
              <a:rPr lang="zh-CN" altLang="en-US" dirty="0"/>
              <a:t>青铜器</a:t>
            </a:r>
            <a:r>
              <a:rPr lang="zh-CN" altLang="en-US" dirty="0" smtClean="0"/>
              <a:t>。</a:t>
            </a:r>
            <a:r>
              <a:rPr lang="zh-CN" altLang="en-US" dirty="0"/>
              <a:t>西周诸侯国青铜器中</a:t>
            </a:r>
            <a:r>
              <a:rPr lang="zh-CN" altLang="en-US" dirty="0" smtClean="0"/>
              <a:t>，首先</a:t>
            </a:r>
            <a:r>
              <a:rPr lang="zh-CN" altLang="en-US" dirty="0"/>
              <a:t>要提到的是宜侯夨簋</a:t>
            </a:r>
            <a:r>
              <a:rPr lang="zh-CN" altLang="en-US" dirty="0" smtClean="0"/>
              <a:t>为</a:t>
            </a:r>
            <a:r>
              <a:rPr lang="zh-CN" altLang="en-US" dirty="0"/>
              <a:t>康王时宜（或释俎）侯夨所作的</a:t>
            </a:r>
            <a:r>
              <a:rPr lang="zh-CN" altLang="en-US" dirty="0" smtClean="0"/>
              <a:t>祭器。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48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0" y="0"/>
            <a:ext cx="4716016" cy="68580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/>
              <a:t> </a:t>
            </a:r>
            <a:r>
              <a:rPr lang="zh-CN" altLang="en-US" sz="2800" dirty="0">
                <a:latin typeface="+mn-ea"/>
              </a:rPr>
              <a:t>高</a:t>
            </a:r>
            <a:r>
              <a:rPr lang="en-US" altLang="zh-CN" sz="2800" dirty="0">
                <a:latin typeface="+mn-ea"/>
              </a:rPr>
              <a:t>15.7</a:t>
            </a:r>
            <a:r>
              <a:rPr lang="zh-CN" altLang="en-US" sz="2800" dirty="0">
                <a:latin typeface="+mn-ea"/>
              </a:rPr>
              <a:t>厘米，</a:t>
            </a:r>
            <a:r>
              <a:rPr lang="zh-CN" altLang="en-US" sz="2800" dirty="0" smtClean="0">
                <a:latin typeface="+mn-ea"/>
              </a:rPr>
              <a:t>口径</a:t>
            </a:r>
            <a:r>
              <a:rPr lang="en-US" altLang="zh-CN" sz="2800" dirty="0" smtClean="0">
                <a:latin typeface="+mn-ea"/>
              </a:rPr>
              <a:t>22.5</a:t>
            </a:r>
            <a:r>
              <a:rPr lang="zh-CN" altLang="en-US" sz="2800" dirty="0">
                <a:latin typeface="+mn-ea"/>
              </a:rPr>
              <a:t>厘米。圆形，鼓</a:t>
            </a:r>
            <a:r>
              <a:rPr lang="zh-CN" altLang="en-US" sz="2800" dirty="0" smtClean="0">
                <a:latin typeface="+mn-ea"/>
              </a:rPr>
              <a:t>腹，</a:t>
            </a:r>
            <a:r>
              <a:rPr lang="zh-CN" altLang="en-US" sz="2800" dirty="0">
                <a:latin typeface="+mn-ea"/>
                <a:hlinkClick r:id="rId2" action="ppaction://hlinksldjump"/>
              </a:rPr>
              <a:t>侈口</a:t>
            </a:r>
            <a:r>
              <a:rPr lang="zh-CN" altLang="en-US" sz="2800" dirty="0">
                <a:latin typeface="+mn-ea"/>
              </a:rPr>
              <a:t>，束颈、四兽</a:t>
            </a:r>
            <a:r>
              <a:rPr lang="zh-CN" altLang="en-US" sz="2800" dirty="0" smtClean="0">
                <a:latin typeface="+mn-ea"/>
              </a:rPr>
              <a:t>耳，</a:t>
            </a:r>
            <a:r>
              <a:rPr lang="zh-CN" altLang="en-US" sz="2800" dirty="0">
                <a:latin typeface="+mn-ea"/>
              </a:rPr>
              <a:t>高圈足，有</a:t>
            </a:r>
            <a:r>
              <a:rPr lang="zh-CN" altLang="en-US" sz="2800" dirty="0">
                <a:latin typeface="+mn-ea"/>
                <a:hlinkClick r:id="rId3" action="ppaction://hlinksldjump"/>
              </a:rPr>
              <a:t>四扉棱</a:t>
            </a:r>
            <a:r>
              <a:rPr lang="zh-CN" altLang="en-US" sz="2800" dirty="0" smtClean="0">
                <a:latin typeface="+mn-ea"/>
              </a:rPr>
              <a:t>。腹</a:t>
            </a:r>
            <a:r>
              <a:rPr lang="zh-CN" altLang="en-US" sz="2800" dirty="0">
                <a:latin typeface="+mn-ea"/>
              </a:rPr>
              <a:t>饰圆</a:t>
            </a:r>
            <a:r>
              <a:rPr lang="zh-CN" altLang="en-US" sz="2800" dirty="0">
                <a:latin typeface="+mn-ea"/>
                <a:hlinkClick r:id="rId4" action="ppaction://hlinksldjump"/>
              </a:rPr>
              <a:t>涡纹</a:t>
            </a:r>
            <a:r>
              <a:rPr lang="zh-CN" altLang="en-US" sz="2800" dirty="0">
                <a:latin typeface="+mn-ea"/>
              </a:rPr>
              <a:t>及</a:t>
            </a:r>
            <a:r>
              <a:rPr lang="zh-CN" altLang="en-US" sz="2800" dirty="0">
                <a:latin typeface="+mn-ea"/>
                <a:hlinkClick r:id="rId5" action="ppaction://hlinksldjump"/>
              </a:rPr>
              <a:t>夔</a:t>
            </a:r>
            <a:r>
              <a:rPr lang="zh-CN" altLang="en-US" sz="2800" dirty="0" smtClean="0">
                <a:latin typeface="+mn-ea"/>
                <a:hlinkClick r:id="rId5" action="ppaction://hlinksldjump"/>
              </a:rPr>
              <a:t>纹</a:t>
            </a:r>
            <a:r>
              <a:rPr lang="zh-CN" altLang="en-US" sz="2800" dirty="0" smtClean="0">
                <a:latin typeface="+mn-ea"/>
              </a:rPr>
              <a:t>，</a:t>
            </a:r>
            <a:r>
              <a:rPr lang="zh-CN" altLang="en-US" sz="2800" dirty="0">
                <a:latin typeface="+mn-ea"/>
              </a:rPr>
              <a:t>圈足饰夔纹。内底</a:t>
            </a:r>
            <a:r>
              <a:rPr lang="zh-CN" altLang="en-US" sz="2800" dirty="0" smtClean="0">
                <a:latin typeface="+mn-ea"/>
              </a:rPr>
              <a:t>铸铭文</a:t>
            </a:r>
            <a:r>
              <a:rPr lang="en-US" altLang="zh-CN" sz="2800" dirty="0">
                <a:latin typeface="+mn-ea"/>
              </a:rPr>
              <a:t>12</a:t>
            </a:r>
            <a:r>
              <a:rPr lang="zh-CN" altLang="en-US" sz="2800" dirty="0">
                <a:latin typeface="+mn-ea"/>
              </a:rPr>
              <a:t>行、约一百三十字（见右图）。</a:t>
            </a:r>
          </a:p>
        </p:txBody>
      </p:sp>
      <p:pic>
        <p:nvPicPr>
          <p:cNvPr id="3" name="内容占位符 2"/>
          <p:cNvPicPr>
            <a:picLocks noGrp="1" noChangeAspect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1988840"/>
            <a:ext cx="4332668" cy="4869160"/>
          </a:xfrm>
        </p:spPr>
      </p:pic>
    </p:spTree>
    <p:extLst>
      <p:ext uri="{BB962C8B-B14F-4D97-AF65-F5344CB8AC3E}">
        <p14:creationId xmlns:p14="http://schemas.microsoft.com/office/powerpoint/2010/main" val="19316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2997</Words>
  <Application>Microsoft Office PowerPoint</Application>
  <PresentationFormat>全屏显示(4:3)</PresentationFormat>
  <Paragraphs>109</Paragraphs>
  <Slides>37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8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夔纹</vt:lpstr>
      <vt:lpstr>涡纹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CT</dc:creator>
  <cp:lastModifiedBy>CT</cp:lastModifiedBy>
  <cp:revision>43</cp:revision>
  <dcterms:created xsi:type="dcterms:W3CDTF">2017-05-09T03:43:34Z</dcterms:created>
  <dcterms:modified xsi:type="dcterms:W3CDTF">2017-06-16T13:28:28Z</dcterms:modified>
</cp:coreProperties>
</file>