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58" r:id="rId5"/>
    <p:sldId id="260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59" r:id="rId16"/>
    <p:sldId id="264" r:id="rId17"/>
    <p:sldId id="266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B613-5370-4D79-9DD2-574EB905BDB0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EE2A-D5B3-4699-A296-E7956CBEC9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B613-5370-4D79-9DD2-574EB905BDB0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EE2A-D5B3-4699-A296-E7956CBEC9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B613-5370-4D79-9DD2-574EB905BDB0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EE2A-D5B3-4699-A296-E7956CBEC9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B613-5370-4D79-9DD2-574EB905BDB0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EE2A-D5B3-4699-A296-E7956CBEC9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B613-5370-4D79-9DD2-574EB905BDB0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EE2A-D5B3-4699-A296-E7956CBEC9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B613-5370-4D79-9DD2-574EB905BDB0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EE2A-D5B3-4699-A296-E7956CBEC9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B613-5370-4D79-9DD2-574EB905BDB0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EE2A-D5B3-4699-A296-E7956CBEC9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B613-5370-4D79-9DD2-574EB905BDB0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EE2A-D5B3-4699-A296-E7956CBEC9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B613-5370-4D79-9DD2-574EB905BDB0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EE2A-D5B3-4699-A296-E7956CBEC9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B613-5370-4D79-9DD2-574EB905BDB0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EE2A-D5B3-4699-A296-E7956CBEC97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B613-5370-4D79-9DD2-574EB905BDB0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EE2A-D5B3-4699-A296-E7956CBEC9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6B613-5370-4D79-9DD2-574EB905BDB0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EEE2A-D5B3-4699-A296-E7956CBEC9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58.png"/><Relationship Id="rId2" Type="http://schemas.openxmlformats.org/officeDocument/2006/relationships/image" Target="../media/image43.png"/><Relationship Id="rId16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11760" y="1628800"/>
            <a:ext cx="3672408" cy="1512168"/>
          </a:xfrm>
        </p:spPr>
        <p:txBody>
          <a:bodyPr/>
          <a:lstStyle/>
          <a:p>
            <a:r>
              <a:rPr lang="zh-CN" altLang="en-US" dirty="0" smtClean="0"/>
              <a:t>番 匊 生 壶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4077072"/>
            <a:ext cx="7628700" cy="2304256"/>
          </a:xfrm>
        </p:spPr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                                                        </a:t>
            </a:r>
            <a:r>
              <a:rPr lang="zh-CN" altLang="en-US" b="1" dirty="0" smtClean="0"/>
              <a:t>张静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6808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年</a:t>
            </a:r>
            <a:endParaRPr lang="zh-CN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230" y="1484784"/>
            <a:ext cx="439600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3501008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年，</a:t>
            </a:r>
            <a:r>
              <a:rPr lang="zh-CN" altLang="en-US" sz="2800" dirty="0" smtClean="0"/>
              <a:t>甲骨文        （</a:t>
            </a:r>
            <a:r>
              <a:rPr lang="zh-CN" altLang="en-US" sz="2800" dirty="0"/>
              <a:t>禾，代谷物</a:t>
            </a:r>
            <a:r>
              <a:rPr lang="zh-CN" altLang="en-US" sz="2800" dirty="0" smtClean="0"/>
              <a:t>）     （人</a:t>
            </a:r>
            <a:r>
              <a:rPr lang="zh-CN" altLang="en-US" sz="2800" dirty="0"/>
              <a:t>），表示农人载谷而归</a:t>
            </a:r>
            <a:r>
              <a:rPr lang="zh-CN" altLang="en-US" sz="2800" dirty="0" smtClean="0"/>
              <a:t>。造字</a:t>
            </a:r>
            <a:r>
              <a:rPr lang="zh-CN" altLang="en-US" sz="2800" dirty="0"/>
              <a:t>本义：动词，将收成的谷物搬运回家。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16662"/>
            <a:ext cx="653900" cy="43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554" y="3564194"/>
            <a:ext cx="576064" cy="384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043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十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“十”的</a:t>
            </a:r>
            <a:r>
              <a:rPr lang="zh-CN" altLang="en-US" sz="2800" dirty="0" smtClean="0"/>
              <a:t>甲骨文    是</a:t>
            </a:r>
            <a:r>
              <a:rPr lang="zh-CN" altLang="en-US" sz="2800" dirty="0"/>
              <a:t>象形字，像一根用于纪事的垂悬的</a:t>
            </a:r>
            <a:r>
              <a:rPr lang="zh-CN" altLang="en-US" sz="2800" dirty="0" smtClean="0"/>
              <a:t>绳子。</a:t>
            </a:r>
            <a:r>
              <a:rPr lang="zh-CN" altLang="en-US" sz="2800" dirty="0"/>
              <a:t>古人用结绳纪事、计数，一根绳子代表一个纪事主题，代表全数。</a:t>
            </a:r>
            <a:r>
              <a:rPr lang="zh-CN" altLang="en-US" sz="2800" dirty="0" smtClean="0"/>
              <a:t>金文    承</a:t>
            </a:r>
            <a:r>
              <a:rPr lang="zh-CN" altLang="en-US" sz="2800" dirty="0"/>
              <a:t>续甲骨文字形。有的</a:t>
            </a:r>
            <a:r>
              <a:rPr lang="zh-CN" altLang="en-US" sz="2800" dirty="0" smtClean="0"/>
              <a:t>金文    在</a:t>
            </a:r>
            <a:r>
              <a:rPr lang="zh-CN" altLang="en-US" sz="2800" dirty="0"/>
              <a:t>绳上加圆点指事符号，表示结绳纪事。有的</a:t>
            </a:r>
            <a:r>
              <a:rPr lang="zh-CN" altLang="en-US" sz="2800" dirty="0" smtClean="0"/>
              <a:t>金文   将</a:t>
            </a:r>
            <a:r>
              <a:rPr lang="zh-CN" altLang="en-US" sz="2800" dirty="0"/>
              <a:t>表示结绳的圆点指事符号写成短横指事符号。造字本义：一根用来打结纪事的绳子，代表满数、全数。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17032"/>
            <a:ext cx="288032" cy="664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698" y="4653487"/>
            <a:ext cx="259996" cy="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230" y="5136337"/>
            <a:ext cx="191053" cy="413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84" y="5132909"/>
            <a:ext cx="287952" cy="41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81" y="5540582"/>
            <a:ext cx="276502" cy="349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040530"/>
            <a:ext cx="370117" cy="305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283" y="1412776"/>
            <a:ext cx="4537957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70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月</a:t>
            </a:r>
            <a:endParaRPr lang="zh-CN" alt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56792"/>
            <a:ext cx="468052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4005064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月”与“夕”在甲骨文中本是同一个字，后分化。月，</a:t>
            </a:r>
            <a:r>
              <a:rPr lang="zh-CN" altLang="en-US" sz="2800" dirty="0" smtClean="0"/>
              <a:t>甲骨文   在半圆形   中</a:t>
            </a:r>
            <a:r>
              <a:rPr lang="zh-CN" altLang="en-US" sz="2800" dirty="0"/>
              <a:t>加一短竖指事</a:t>
            </a:r>
            <a:r>
              <a:rPr lang="zh-CN" altLang="en-US" sz="2800" dirty="0" smtClean="0"/>
              <a:t>符号，</a:t>
            </a:r>
            <a:r>
              <a:rPr lang="zh-CN" altLang="en-US" sz="2800" dirty="0"/>
              <a:t>表示半圆形天体发光的特性。古人发现月亮有圆缺变化</a:t>
            </a:r>
            <a:r>
              <a:rPr lang="zh-CN" altLang="en-US" sz="2800" dirty="0" smtClean="0"/>
              <a:t>，遂</a:t>
            </a:r>
            <a:r>
              <a:rPr lang="zh-CN" altLang="en-US" sz="2800" dirty="0"/>
              <a:t>以残缺的</a:t>
            </a:r>
            <a:r>
              <a:rPr lang="zh-CN" altLang="en-US" sz="2800" dirty="0" smtClean="0"/>
              <a:t>圆形 即半圆    代表</a:t>
            </a:r>
            <a:r>
              <a:rPr lang="zh-CN" altLang="en-US" sz="2800" dirty="0"/>
              <a:t>月亮。有的</a:t>
            </a:r>
            <a:r>
              <a:rPr lang="zh-CN" altLang="en-US" sz="2800" dirty="0" smtClean="0"/>
              <a:t>甲骨文   有</a:t>
            </a:r>
            <a:r>
              <a:rPr lang="zh-CN" altLang="en-US" sz="2800" dirty="0"/>
              <a:t>所变形，将</a:t>
            </a:r>
            <a:r>
              <a:rPr lang="zh-CN" altLang="en-US" sz="2800" dirty="0" smtClean="0"/>
              <a:t>“夕” 写</a:t>
            </a:r>
            <a:r>
              <a:rPr lang="zh-CN" altLang="en-US" sz="2800" dirty="0"/>
              <a:t>成。金文承续甲骨文字形。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522744"/>
            <a:ext cx="288032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872" y="4504742"/>
            <a:ext cx="28803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080" y="4504742"/>
            <a:ext cx="216024" cy="3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038" y="5438801"/>
            <a:ext cx="239145" cy="27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706262"/>
            <a:ext cx="360040" cy="40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888" y="5732419"/>
            <a:ext cx="315466" cy="38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183" y="5739458"/>
            <a:ext cx="326913" cy="378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844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初</a:t>
            </a:r>
            <a:endParaRPr lang="zh-CN" alt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460851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3789040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衣，既是声旁也是形旁，表示服装。</a:t>
            </a:r>
            <a:r>
              <a:rPr lang="zh-CN" altLang="en-US" sz="2800" dirty="0" smtClean="0"/>
              <a:t>初，甲骨文     （</a:t>
            </a:r>
            <a:r>
              <a:rPr lang="zh-CN" altLang="en-US" sz="2800" dirty="0"/>
              <a:t>大，人）（衣），表示“人在衣中”，即身上穿着衣服。有的</a:t>
            </a:r>
            <a:r>
              <a:rPr lang="zh-CN" altLang="en-US" sz="2800" dirty="0" smtClean="0"/>
              <a:t>甲骨文   以“人”  代</a:t>
            </a:r>
            <a:r>
              <a:rPr lang="zh-CN" altLang="en-US" sz="2800" dirty="0"/>
              <a:t>“大”。有的</a:t>
            </a:r>
            <a:r>
              <a:rPr lang="zh-CN" altLang="en-US" sz="2800" dirty="0" smtClean="0"/>
              <a:t>甲骨文                将包围</a:t>
            </a:r>
            <a:r>
              <a:rPr lang="zh-CN" altLang="en-US" sz="2800" dirty="0"/>
              <a:t>结构调整左右结构。造字本义：原始人制衣穿衣，遮羞保暖，开启人类文明</a:t>
            </a:r>
            <a:r>
              <a:rPr lang="zh-CN" altLang="en-US" dirty="0"/>
              <a:t>。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767708"/>
            <a:ext cx="86409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199756"/>
            <a:ext cx="584768" cy="39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594333"/>
            <a:ext cx="360040" cy="475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581260"/>
            <a:ext cx="288032" cy="55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872" y="4692358"/>
            <a:ext cx="360040" cy="445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38" y="5069586"/>
            <a:ext cx="387130" cy="500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017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吉</a:t>
            </a:r>
            <a:endParaRPr lang="zh-CN" alt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612068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3933056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吉，</a:t>
            </a:r>
            <a:r>
              <a:rPr lang="zh-CN" altLang="en-US" sz="2400" dirty="0" smtClean="0"/>
              <a:t>甲骨文    （</a:t>
            </a:r>
            <a:r>
              <a:rPr lang="zh-CN" altLang="en-US" sz="2400" dirty="0"/>
              <a:t>斧形武器，代表首领、帝王</a:t>
            </a:r>
            <a:r>
              <a:rPr lang="zh-CN" altLang="en-US" sz="2400" dirty="0" smtClean="0"/>
              <a:t>）  （</a:t>
            </a:r>
            <a:r>
              <a:rPr lang="zh-CN" altLang="en-US" sz="2400" dirty="0"/>
              <a:t>口，言说），表示王者对天地神灵的感恩与赞美。有的</a:t>
            </a:r>
            <a:r>
              <a:rPr lang="zh-CN" altLang="en-US" sz="2400" dirty="0" smtClean="0"/>
              <a:t>甲骨文   将</a:t>
            </a:r>
            <a:r>
              <a:rPr lang="zh-CN" altLang="en-US" sz="2400" dirty="0"/>
              <a:t>斧</a:t>
            </a:r>
            <a:r>
              <a:rPr lang="zh-CN" altLang="en-US" sz="2400" dirty="0" smtClean="0"/>
              <a:t>状     的</a:t>
            </a:r>
            <a:r>
              <a:rPr lang="zh-CN" altLang="en-US" sz="2400" dirty="0"/>
              <a:t>写成“王”（大型战斧），明确“吉”与“王”的关系。有的</a:t>
            </a:r>
            <a:r>
              <a:rPr lang="zh-CN" altLang="en-US" sz="2400" dirty="0" smtClean="0"/>
              <a:t>甲骨文    将</a:t>
            </a:r>
            <a:r>
              <a:rPr lang="zh-CN" altLang="en-US" sz="2400" dirty="0"/>
              <a:t>斧</a:t>
            </a:r>
            <a:r>
              <a:rPr lang="zh-CN" altLang="en-US" sz="2400" dirty="0" smtClean="0"/>
              <a:t>形   的</a:t>
            </a:r>
            <a:r>
              <a:rPr lang="zh-CN" altLang="en-US" sz="2400" dirty="0"/>
              <a:t>写成。有的甲骨文将斧</a:t>
            </a:r>
            <a:r>
              <a:rPr lang="zh-CN" altLang="en-US" sz="2400" dirty="0" smtClean="0"/>
              <a:t>形    写</a:t>
            </a:r>
            <a:r>
              <a:rPr lang="zh-CN" altLang="en-US" sz="2400" dirty="0"/>
              <a:t>成“午”，同时将</a:t>
            </a:r>
            <a:r>
              <a:rPr lang="zh-CN" altLang="en-US" sz="2400" dirty="0" smtClean="0"/>
              <a:t>“口”  写</a:t>
            </a:r>
            <a:r>
              <a:rPr lang="zh-CN" altLang="en-US" sz="2400" dirty="0"/>
              <a:t>成“曰”，强调“言说”的含义。造字本义：帝王祭祀时对天地神灵的颂赞。</a:t>
            </a:r>
            <a:r>
              <a:rPr lang="zh-CN" altLang="en-US" sz="2400" dirty="0" smtClean="0"/>
              <a:t>金文  承</a:t>
            </a:r>
            <a:r>
              <a:rPr lang="zh-CN" altLang="en-US" sz="2400" dirty="0"/>
              <a:t>续</a:t>
            </a:r>
            <a:r>
              <a:rPr lang="zh-CN" altLang="en-US" sz="2400" dirty="0" smtClean="0"/>
              <a:t>甲骨文   字形</a:t>
            </a:r>
            <a:r>
              <a:rPr lang="zh-CN" altLang="en-US" sz="2400" dirty="0"/>
              <a:t>。有的</a:t>
            </a:r>
            <a:r>
              <a:rPr lang="zh-CN" altLang="en-US" sz="2400" dirty="0" smtClean="0"/>
              <a:t>金文    将</a:t>
            </a:r>
            <a:r>
              <a:rPr lang="zh-CN" altLang="en-US" sz="2400" dirty="0"/>
              <a:t>战斧</a:t>
            </a:r>
            <a:r>
              <a:rPr lang="zh-CN" altLang="en-US" sz="2400" dirty="0" smtClean="0"/>
              <a:t>形状    简写</a:t>
            </a:r>
            <a:r>
              <a:rPr lang="zh-CN" altLang="en-US" sz="2400" dirty="0"/>
              <a:t>成</a:t>
            </a:r>
            <a:r>
              <a:rPr lang="zh-CN" altLang="en-US" sz="2400" dirty="0" smtClean="0"/>
              <a:t>“士”     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881289"/>
            <a:ext cx="576064" cy="41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727" y="4025571"/>
            <a:ext cx="504056" cy="31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484" y="4294552"/>
            <a:ext cx="243497" cy="419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4254971"/>
            <a:ext cx="216024" cy="498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161" y="4992627"/>
            <a:ext cx="244141" cy="563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902" y="5012040"/>
            <a:ext cx="190220" cy="43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462" y="4713908"/>
            <a:ext cx="233512" cy="326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824" y="5101586"/>
            <a:ext cx="245519" cy="41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595" y="5039661"/>
            <a:ext cx="288032" cy="45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4964954"/>
            <a:ext cx="375294" cy="41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769" y="5500953"/>
            <a:ext cx="334462" cy="352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460" y="5451009"/>
            <a:ext cx="300541" cy="375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53017"/>
            <a:ext cx="216024" cy="52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232" y="5846592"/>
            <a:ext cx="188424" cy="36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4" name="Picture 1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312" y="6209980"/>
            <a:ext cx="205929" cy="443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Picture 1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176251"/>
            <a:ext cx="216024" cy="54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6" name="Picture 2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841" y="6288485"/>
            <a:ext cx="238676" cy="365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256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释文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铭文释文：</a:t>
            </a:r>
            <a:r>
              <a:rPr lang="zh-CN" altLang="en-US" dirty="0" smtClean="0"/>
              <a:t>“</a:t>
            </a:r>
            <a:r>
              <a:rPr lang="zh-CN" altLang="en-US" dirty="0"/>
              <a:t>隹（唯）廿又六年十月初</a:t>
            </a:r>
            <a:r>
              <a:rPr lang="zh-CN" altLang="en-US" dirty="0" smtClean="0"/>
              <a:t>吉己卯，番</a:t>
            </a:r>
            <a:r>
              <a:rPr lang="zh-CN" altLang="en-US" dirty="0"/>
              <a:t>匊生铸媵壶用</a:t>
            </a:r>
            <a:r>
              <a:rPr lang="zh-CN" altLang="en-US" dirty="0" smtClean="0"/>
              <a:t>媵厥元</a:t>
            </a:r>
            <a:r>
              <a:rPr lang="zh-CN" altLang="en-US" dirty="0"/>
              <a:t>子</a:t>
            </a:r>
            <a:r>
              <a:rPr lang="zh-CN" altLang="en-US" dirty="0" smtClean="0"/>
              <a:t>孟妃乖，子子孙孙</a:t>
            </a:r>
            <a:r>
              <a:rPr lang="zh-CN" altLang="en-US" dirty="0"/>
              <a:t>永宝用。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r>
              <a:rPr lang="zh-CN" altLang="en-US" dirty="0"/>
              <a:t>“唯廿又六年十月初吉己卯</a:t>
            </a:r>
            <a:r>
              <a:rPr lang="zh-CN" altLang="en-US" dirty="0" smtClean="0"/>
              <a:t>”是时间；</a:t>
            </a:r>
            <a:endParaRPr lang="en-US" altLang="zh-CN" dirty="0" smtClean="0"/>
          </a:p>
          <a:p>
            <a:r>
              <a:rPr lang="zh-CN" altLang="en-US" dirty="0" smtClean="0"/>
              <a:t>“番匊生”是铸滕器的人；</a:t>
            </a:r>
            <a:endParaRPr lang="en-US" altLang="zh-CN" dirty="0" smtClean="0"/>
          </a:p>
          <a:p>
            <a:r>
              <a:rPr lang="zh-CN" altLang="en-US" dirty="0" smtClean="0"/>
              <a:t>“孟妃乖”是被赠与滕器的人；</a:t>
            </a:r>
            <a:endParaRPr lang="en-US" altLang="zh-CN" dirty="0" smtClean="0"/>
          </a:p>
          <a:p>
            <a:r>
              <a:rPr lang="zh-CN" altLang="en-US" dirty="0"/>
              <a:t>“子子孙孙永宝用</a:t>
            </a:r>
            <a:r>
              <a:rPr lang="zh-CN" altLang="en-US" dirty="0" smtClean="0"/>
              <a:t>”是祝愿辞。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706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译文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译文：乙卯二十六年阴历十月初一，番匊生铸此滕器赠与他的长女孟妃乖，祝愿其子子孙孙永远宝用。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76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943"/>
            <a:ext cx="7772400" cy="136131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         </a:t>
            </a:r>
            <a:r>
              <a:rPr lang="zh-CN" altLang="en-US" sz="8800" dirty="0" smtClean="0"/>
              <a:t>谢谢！</a:t>
            </a:r>
            <a:endParaRPr lang="zh-CN" altLang="en-US" sz="88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412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番</a:t>
            </a:r>
            <a:r>
              <a:rPr lang="zh-CN" altLang="en-US" dirty="0" smtClean="0"/>
              <a:t>匊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ju</a:t>
            </a:r>
            <a:r>
              <a:rPr lang="en-US" altLang="zh-CN" dirty="0" smtClean="0"/>
              <a:t>)</a:t>
            </a:r>
            <a:r>
              <a:rPr lang="zh-CN" altLang="en-US" dirty="0" smtClean="0"/>
              <a:t>生</a:t>
            </a:r>
            <a:r>
              <a:rPr lang="zh-CN" altLang="en-US" dirty="0"/>
              <a:t>壶是中国西周时期的青铜陪嫁</a:t>
            </a:r>
            <a:r>
              <a:rPr lang="zh-CN" altLang="en-US" dirty="0" smtClean="0"/>
              <a:t>酒壶。现</a:t>
            </a:r>
            <a:r>
              <a:rPr lang="zh-CN" altLang="en-US" dirty="0"/>
              <a:t>藏于美国</a:t>
            </a:r>
            <a:r>
              <a:rPr lang="zh-CN" altLang="en-US" dirty="0" smtClean="0"/>
              <a:t>旧金山亚洲艺术博物馆。</a:t>
            </a:r>
            <a:endParaRPr lang="en-US" altLang="zh-CN" dirty="0" smtClean="0"/>
          </a:p>
          <a:p>
            <a:r>
              <a:rPr lang="zh-CN" altLang="en-US" dirty="0" smtClean="0"/>
              <a:t>西周</a:t>
            </a:r>
            <a:r>
              <a:rPr lang="zh-CN" altLang="en-US" dirty="0"/>
              <a:t>贵族番匊生铸制、用来陪嫁其长女孟妃乖的媵器，也是公认的目前所见最早出现“媵”字的媵器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高</a:t>
            </a:r>
            <a:r>
              <a:rPr lang="en-US" altLang="zh-CN" dirty="0"/>
              <a:t>60.9</a:t>
            </a:r>
            <a:r>
              <a:rPr lang="zh-CN" altLang="en-US" dirty="0"/>
              <a:t>厘米，呈圆形，高束颈，宽垂腹，通体布满了水波一样的花纹，壶的颈部还特别铸有两只口衔细环的夔龙作为壶耳</a:t>
            </a:r>
            <a:r>
              <a:rPr lang="zh-CN" altLang="en-US" dirty="0" smtClean="0"/>
              <a:t>。盖内有铭文</a:t>
            </a:r>
            <a:r>
              <a:rPr lang="en-US" altLang="zh-CN" dirty="0" smtClean="0"/>
              <a:t>32</a:t>
            </a:r>
            <a:r>
              <a:rPr lang="zh-CN" altLang="en-US" dirty="0" smtClean="0"/>
              <a:t>个。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7791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媵器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青铜器中有</a:t>
            </a:r>
            <a:r>
              <a:rPr lang="zh-CN" altLang="en-US" dirty="0"/>
              <a:t>一部分充当陪嫁品的媵器，流行于西周晚期到春秋时期的诸侯国中。当时诸侯大夫们往往通过联姻，来增进他们之间的关系，维护彼此的政治地位和利益。另外，小国为求得大国的保护，组成一定的政治集团，也往往采取这种形式，故媵器大量出现。媵辞格式简单，一般由时间、某人为某人作媵器及祝愿辞三部分组成。</a:t>
            </a:r>
          </a:p>
        </p:txBody>
      </p:sp>
    </p:spTree>
    <p:extLst>
      <p:ext uri="{BB962C8B-B14F-4D97-AF65-F5344CB8AC3E}">
        <p14:creationId xmlns:p14="http://schemas.microsoft.com/office/powerpoint/2010/main" val="403096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番匊生壶</a:t>
            </a:r>
            <a:endParaRPr lang="zh-CN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28800"/>
            <a:ext cx="4104456" cy="52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59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铭文</a:t>
            </a:r>
            <a:endParaRPr lang="zh-CN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00200"/>
            <a:ext cx="547260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85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隹（唯）</a:t>
            </a:r>
            <a:endParaRPr lang="zh-CN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00808"/>
            <a:ext cx="411713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4653136"/>
            <a:ext cx="75608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隹，甲骨文像喙利翼长的鸟，因飞行极快和善于袭击，常被猎人饲养为捕猎助手，用于追击地面小型走兽目标。造字本义：猎鹰。有的甲骨文突出了</a:t>
            </a:r>
            <a:r>
              <a:rPr lang="zh-CN" altLang="en-US" sz="3200" dirty="0" smtClean="0"/>
              <a:t>利爪。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7494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廿</a:t>
            </a:r>
            <a:endParaRPr lang="zh-CN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96752"/>
            <a:ext cx="381642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4941168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廿，</a:t>
            </a:r>
            <a:r>
              <a:rPr lang="zh-CN" altLang="en-US" sz="2800" dirty="0" smtClean="0"/>
              <a:t>甲骨文    像</a:t>
            </a:r>
            <a:r>
              <a:rPr lang="zh-CN" altLang="en-US" sz="2800" dirty="0"/>
              <a:t>两根纪事的绳子，一根</a:t>
            </a:r>
            <a:r>
              <a:rPr lang="zh-CN" altLang="en-US" sz="2800" dirty="0" smtClean="0"/>
              <a:t>绳子    代表</a:t>
            </a:r>
            <a:r>
              <a:rPr lang="zh-CN" altLang="en-US" sz="2800" dirty="0"/>
              <a:t>数目“十”，两根</a:t>
            </a:r>
            <a:r>
              <a:rPr lang="zh-CN" altLang="en-US" sz="2800" dirty="0" smtClean="0"/>
              <a:t>绳子           代表</a:t>
            </a:r>
            <a:r>
              <a:rPr lang="zh-CN" altLang="en-US" sz="2800" dirty="0"/>
              <a:t>两个“十”。造字本义：二十，十的双倍</a:t>
            </a:r>
            <a:r>
              <a:rPr lang="zh-CN" altLang="en-US" dirty="0"/>
              <a:t>。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097741"/>
            <a:ext cx="1809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031066"/>
            <a:ext cx="1333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476502"/>
            <a:ext cx="381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999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又</a:t>
            </a:r>
            <a:endParaRPr lang="zh-CN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40767"/>
            <a:ext cx="3024336" cy="259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4149080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“又”甲骨文像伸手抓持的样子。造字本义：抓，持，持有。</a:t>
            </a:r>
          </a:p>
        </p:txBody>
      </p:sp>
    </p:spTree>
    <p:extLst>
      <p:ext uri="{BB962C8B-B14F-4D97-AF65-F5344CB8AC3E}">
        <p14:creationId xmlns:p14="http://schemas.microsoft.com/office/powerpoint/2010/main" val="2768656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六</a:t>
            </a:r>
            <a:endParaRPr lang="zh-CN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388843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43608" y="4365104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甲骨文    像</a:t>
            </a:r>
            <a:r>
              <a:rPr lang="zh-CN" altLang="en-US" sz="2800" dirty="0"/>
              <a:t>房屋的外形框架，有立墙、斜顶，表示房屋的空间维度：四壁加屋顶地板两面。有的</a:t>
            </a:r>
            <a:r>
              <a:rPr lang="zh-CN" altLang="en-US" sz="2800" dirty="0" smtClean="0"/>
              <a:t>甲骨文     突出</a:t>
            </a:r>
            <a:r>
              <a:rPr lang="zh-CN" altLang="en-US" sz="2800" dirty="0"/>
              <a:t>了屋脊，像屋顶的</a:t>
            </a:r>
            <a:r>
              <a:rPr lang="zh-CN" altLang="en-US" sz="2800" dirty="0" smtClean="0"/>
              <a:t>烟囱。</a:t>
            </a:r>
            <a:r>
              <a:rPr lang="zh-CN" altLang="en-US" sz="2800" dirty="0"/>
              <a:t>造字本义：庐，由四面墙，以及屋顶、地面两面构成的房屋。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301097"/>
            <a:ext cx="315466" cy="455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342851"/>
            <a:ext cx="305941" cy="413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419" y="4365105"/>
            <a:ext cx="439745" cy="42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456" y="5227446"/>
            <a:ext cx="374328" cy="55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699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217</TotalTime>
  <Words>861</Words>
  <Application>Microsoft Office PowerPoint</Application>
  <PresentationFormat>全屏显示(4:3)</PresentationFormat>
  <Paragraphs>40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龙腾四海</vt:lpstr>
      <vt:lpstr>番 匊 生 壶</vt:lpstr>
      <vt:lpstr>简介</vt:lpstr>
      <vt:lpstr>媵器 </vt:lpstr>
      <vt:lpstr>番匊生壶</vt:lpstr>
      <vt:lpstr>铭文</vt:lpstr>
      <vt:lpstr>隹（唯）</vt:lpstr>
      <vt:lpstr>廿</vt:lpstr>
      <vt:lpstr>又</vt:lpstr>
      <vt:lpstr>六</vt:lpstr>
      <vt:lpstr>年</vt:lpstr>
      <vt:lpstr>十</vt:lpstr>
      <vt:lpstr>月</vt:lpstr>
      <vt:lpstr>初</vt:lpstr>
      <vt:lpstr>吉</vt:lpstr>
      <vt:lpstr>释文</vt:lpstr>
      <vt:lpstr>译文</vt:lpstr>
      <vt:lpstr>          谢谢！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19</cp:revision>
  <dcterms:created xsi:type="dcterms:W3CDTF">2017-05-09T12:00:38Z</dcterms:created>
  <dcterms:modified xsi:type="dcterms:W3CDTF">2017-05-23T14:07:35Z</dcterms:modified>
</cp:coreProperties>
</file>