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6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151A-46D7-4F66-9C01-4B5D094FC572}" type="datetimeFigureOut">
              <a:rPr lang="zh-CN" altLang="en-US" smtClean="0"/>
              <a:pPr/>
              <a:t>2017/5/23</a:t>
            </a:fld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4B64C0-796D-4251-85B6-6FC724D434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151A-46D7-4F66-9C01-4B5D094FC572}" type="datetimeFigureOut">
              <a:rPr lang="zh-CN" altLang="en-US" smtClean="0"/>
              <a:pPr/>
              <a:t>2017/5/23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64C0-796D-4251-85B6-6FC724D434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151A-46D7-4F66-9C01-4B5D094FC572}" type="datetimeFigureOut">
              <a:rPr lang="zh-CN" altLang="en-US" smtClean="0"/>
              <a:pPr/>
              <a:t>2017/5/23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64C0-796D-4251-85B6-6FC724D434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151A-46D7-4F66-9C01-4B5D094FC572}" type="datetimeFigureOut">
              <a:rPr lang="zh-CN" altLang="en-US" smtClean="0"/>
              <a:pPr/>
              <a:t>2017/5/23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4B64C0-796D-4251-85B6-6FC724D434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151A-46D7-4F66-9C01-4B5D094FC572}" type="datetimeFigureOut">
              <a:rPr lang="zh-CN" altLang="en-US" smtClean="0"/>
              <a:pPr/>
              <a:t>2017/5/23</a:t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64C0-796D-4251-85B6-6FC724D4342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151A-46D7-4F66-9C01-4B5D094FC572}" type="datetimeFigureOut">
              <a:rPr lang="zh-CN" altLang="en-US" smtClean="0"/>
              <a:pPr/>
              <a:t>2017/5/23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64C0-796D-4251-85B6-6FC724D434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151A-46D7-4F66-9C01-4B5D094FC572}" type="datetimeFigureOut">
              <a:rPr lang="zh-CN" altLang="en-US" smtClean="0"/>
              <a:pPr/>
              <a:t>2017/5/23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44B64C0-796D-4251-85B6-6FC724D4342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151A-46D7-4F66-9C01-4B5D094FC572}" type="datetimeFigureOut">
              <a:rPr lang="zh-CN" altLang="en-US" smtClean="0"/>
              <a:pPr/>
              <a:t>2017/5/23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64C0-796D-4251-85B6-6FC724D434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151A-46D7-4F66-9C01-4B5D094FC572}" type="datetimeFigureOut">
              <a:rPr lang="zh-CN" altLang="en-US" smtClean="0"/>
              <a:pPr/>
              <a:t>2017/5/23</a:t>
            </a:fld>
            <a:endParaRPr lang="zh-CN" alt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64C0-796D-4251-85B6-6FC724D434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151A-46D7-4F66-9C01-4B5D094FC572}" type="datetimeFigureOut">
              <a:rPr lang="zh-CN" altLang="en-US" smtClean="0"/>
              <a:pPr/>
              <a:t>2017/5/23</a:t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64C0-796D-4251-85B6-6FC724D434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151A-46D7-4F66-9C01-4B5D094FC572}" type="datetimeFigureOut">
              <a:rPr lang="zh-CN" altLang="en-US" smtClean="0"/>
              <a:pPr/>
              <a:t>2017/5/23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B64C0-796D-4251-85B6-6FC724D4342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93151A-46D7-4F66-9C01-4B5D094FC572}" type="datetimeFigureOut">
              <a:rPr lang="zh-CN" altLang="en-US" smtClean="0"/>
              <a:pPr/>
              <a:t>2017/5/23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4B64C0-796D-4251-85B6-6FC724D4342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占位符 6" descr="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537" b="1537"/>
          <a:stretch>
            <a:fillRect/>
          </a:stretch>
        </p:blipFill>
        <p:spPr/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7200" dirty="0" smtClean="0"/>
              <a:t>师寰簋</a:t>
            </a:r>
            <a:endParaRPr lang="zh-CN" altLang="en-US" sz="7200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师寰簋，西周宣王（晚期）。现藏于上海博物馆。</a:t>
            </a:r>
            <a:endParaRPr lang="en-US" altLang="zh-CN" dirty="0" smtClean="0"/>
          </a:p>
          <a:p>
            <a:r>
              <a:rPr lang="zh-CN" altLang="en-US" dirty="0" smtClean="0"/>
              <a:t>盛食器。高</a:t>
            </a:r>
            <a:r>
              <a:rPr lang="en-US" altLang="zh-CN" dirty="0" smtClean="0"/>
              <a:t>27</a:t>
            </a:r>
            <a:r>
              <a:rPr lang="zh-CN" altLang="en-US" dirty="0" smtClean="0"/>
              <a:t>厘米，重</a:t>
            </a:r>
            <a:r>
              <a:rPr lang="en-US" altLang="zh-CN" dirty="0" smtClean="0"/>
              <a:t>9.18</a:t>
            </a:r>
            <a:r>
              <a:rPr lang="zh-CN" altLang="en-US" dirty="0" smtClean="0"/>
              <a:t>千克，口径</a:t>
            </a:r>
            <a:r>
              <a:rPr lang="en-US" altLang="zh-CN" dirty="0" smtClean="0"/>
              <a:t>22.5</a:t>
            </a:r>
            <a:r>
              <a:rPr lang="zh-CN" altLang="en-US" dirty="0" smtClean="0"/>
              <a:t>厘米，底径</a:t>
            </a:r>
            <a:r>
              <a:rPr lang="en-US" altLang="zh-CN" dirty="0" smtClean="0"/>
              <a:t>24.3</a:t>
            </a:r>
            <a:r>
              <a:rPr lang="zh-CN" altLang="en-US" dirty="0" smtClean="0"/>
              <a:t>厘米。器形甚大。宽腹，圈足，下置三兽足。腹部两侧有大龙耳，下垂珥。造型庄严而浑厚。盖线及器口饰兽目交连纹，其余均为平行脊纹。</a:t>
            </a:r>
            <a:endParaRPr lang="en-US" altLang="zh-CN" dirty="0" smtClean="0"/>
          </a:p>
          <a:p>
            <a:r>
              <a:rPr lang="zh-CN" altLang="en-US" dirty="0" smtClean="0"/>
              <a:t>簋内铭文记述宣王命令师寰率师讨伐淮夷的事件。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背景</a:t>
            </a:r>
            <a:r>
              <a:rPr lang="en-US" altLang="zh-CN" dirty="0" smtClean="0"/>
              <a:t>-------</a:t>
            </a:r>
            <a:r>
              <a:rPr lang="zh-CN" altLang="en-US" dirty="0" smtClean="0"/>
              <a:t>东征淮夷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 smtClean="0"/>
              <a:t>淮夷是淮河、汉江一带的东夷部族，又称南淮夷、淮南夷或南夷，自周穆王时期开始强盛，多次入侵伊水、洛水流域。周厉王时期，曾为西周南方屏障的鄂国国君鄂侯驭方联合淮夷、东夷大举进攻西周，深入周朝腹地。周厉王调集西六师和殷八师派虢公长父征讨，未能取胜。多亏大臣武公派属下禹调动兵车百辆、甲士二百、徒兵千人参与作战，最终击退联军，俘获鄂侯，灭亡鄂国。周厉王随后又与虢公长父亲自率兵征讨淮夷至角（今江苏淮阴南）、津（今江苏宝应南）、桐（今安徽桐城北）、遹（今安徽霍邱西南），终于平定了这次叛乱。战后淮夷震慑于周朝的武力，稍加臣服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前</a:t>
            </a:r>
            <a:r>
              <a:rPr lang="en-US" altLang="zh-CN" dirty="0" smtClean="0"/>
              <a:t>823</a:t>
            </a:r>
            <a:r>
              <a:rPr lang="zh-CN" altLang="en-US" dirty="0" smtClean="0"/>
              <a:t>年（周宣王五年），周宣王命尹吉甫向淮夷征收布帛、财宝、粮食及力役，并且颁布法令，规定淮夷在经商时，不得扰乱当地的治安和市场秩序。后因淮夷停止纳贡以及再次反叛，周宣王命召穆公率军征讨</a:t>
            </a:r>
            <a:r>
              <a:rPr lang="zh-CN" altLang="en-US" dirty="0" smtClean="0"/>
              <a:t>。此</a:t>
            </a:r>
            <a:r>
              <a:rPr lang="zh-CN" altLang="en-US" dirty="0" smtClean="0"/>
              <a:t>战师寰作为随军将领统帅齐、杞、莱等国军队，消灭了淮夷的冉、翼、铃、达四位首领，获得俘虏、牲畜及财物，取得战功。此战过后，淮夷彻底臣服于西周。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4400" dirty="0" smtClean="0"/>
              <a:t>铭文内容</a:t>
            </a:r>
            <a:endParaRPr lang="zh-CN" altLang="en-US" sz="4400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zh-CN" altLang="en-US" sz="2000" dirty="0" smtClean="0">
                <a:latin typeface="+mn-ea"/>
              </a:rPr>
              <a:t>王若曰：‘师寰，咸淮夷繇我帛贿臣，今敢搏厥众，遐反工吏，弗迹东国。今余肇命女率齐师、纪嫠、莱棘、尼、左右虎臣征淮夷。’即睿厥邦兽曰冉曰荧曰铃曰达。师寰虔不遂肆夜，恤厥墙事。休既又工，首执兹无言其。徒驭欧俘士女羊牛，俘吉金。今余弗遐组，余用作朕后男腊尊簋。其万年孙孙子子永宝用享。</a:t>
            </a:r>
            <a:endParaRPr lang="zh-CN" altLang="en-US" sz="2000" dirty="0">
              <a:latin typeface="+mn-ea"/>
            </a:endParaRPr>
          </a:p>
        </p:txBody>
      </p:sp>
      <p:pic>
        <p:nvPicPr>
          <p:cNvPr id="7" name="内容占位符 6" descr="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5050" y="1171594"/>
            <a:ext cx="5340350" cy="36766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译文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王曰：“师寰，淮夷以前是缴纳布帛财物等贡赋的臣属国，现在胆敢聚集众人，在远方不服从我国官吏，已经渐渐侵入我国东部边境。现今我命你，即刻率领齐、纪、莱、尼等等诸侯国军队以及我的侍卫征伐淮夷。师寰不久坚克其邦，俘虏了冉、萤、铃、达等首领。师寰日夜不废，忧劳于心筹划战事。等到战争结束，立下大功，斩杀俘虏不计其数，其中有军马、战俘、女人、牛羊等。并且俘获的大量青铜原料。我用以制作簋器，希望子孙永远享用它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622</Words>
  <Application>Microsoft Office PowerPoint</Application>
  <PresentationFormat>全屏显示(4:3)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跋涉</vt:lpstr>
      <vt:lpstr>师寰簋</vt:lpstr>
      <vt:lpstr>简介</vt:lpstr>
      <vt:lpstr>背景-------东征淮夷</vt:lpstr>
      <vt:lpstr>幻灯片 4</vt:lpstr>
      <vt:lpstr>铭文内容</vt:lpstr>
      <vt:lpstr>译文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师寰簋</dc:title>
  <dc:creator>acer1</dc:creator>
  <cp:lastModifiedBy>acer1</cp:lastModifiedBy>
  <cp:revision>7</cp:revision>
  <dcterms:created xsi:type="dcterms:W3CDTF">2017-05-07T12:16:37Z</dcterms:created>
  <dcterms:modified xsi:type="dcterms:W3CDTF">2017-05-23T13:35:46Z</dcterms:modified>
</cp:coreProperties>
</file>