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3"/>
  </p:notesMasterIdLst>
  <p:sldIdLst>
    <p:sldId id="259" r:id="rId2"/>
    <p:sldId id="263" r:id="rId3"/>
    <p:sldId id="266" r:id="rId4"/>
    <p:sldId id="265" r:id="rId5"/>
    <p:sldId id="268" r:id="rId6"/>
    <p:sldId id="256" r:id="rId7"/>
    <p:sldId id="264" r:id="rId8"/>
    <p:sldId id="269" r:id="rId9"/>
    <p:sldId id="257" r:id="rId10"/>
    <p:sldId id="261" r:id="rId11"/>
    <p:sldId id="267" r:id="rId1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116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319AA2-DBCC-4EE8-8CF0-BD2CF8AA6C34}" type="datetimeFigureOut">
              <a:rPr lang="zh-CN" altLang="en-US" smtClean="0"/>
              <a:t>2017/6/18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E07111-B14A-4FED-A366-58F176519F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0873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E07111-B14A-4FED-A366-58F176519F6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1754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28" name="标题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cxnSp>
        <p:nvCxnSpPr>
          <p:cNvPr id="8" name="直接连接符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椭圆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日期占位符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2017/6/18</a:t>
            </a:fld>
            <a:endParaRPr lang="zh-CN" altLang="en-US"/>
          </a:p>
        </p:txBody>
      </p:sp>
      <p:sp>
        <p:nvSpPr>
          <p:cNvPr id="16" name="灯片编号占位符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2017/6/18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2017/6/18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内容占位符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4" name="日期占位符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2017/6/18</a:t>
            </a:fld>
            <a:endParaRPr lang="zh-CN" altLang="en-US"/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6" name="页脚占位符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7" name="标题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2017/6/18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2017/6/18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1" name="内容占位符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3" name="内容占位符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2017/6/18</a:t>
            </a:fld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32" name="内容占位符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34" name="内容占位符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2017/6/18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2017/6/18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内容占位符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31" name="标题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2017/6/18</a:t>
            </a:fld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zh-CN" altLang="en-US" smtClean="0"/>
              <a:t>单击图标添加图片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2017/6/18</a:t>
            </a:fld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占位符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24" name="日期占位符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2017/6/18</a:t>
            </a:fld>
            <a:endParaRPr lang="zh-CN" alt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22" name="灯片编号占位符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23303" y="1268759"/>
            <a:ext cx="1415772" cy="428738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8000" dirty="0" smtClean="0">
                <a:solidFill>
                  <a:schemeClr val="accent6">
                    <a:lumMod val="75000"/>
                  </a:schemeClr>
                </a:solidFill>
                <a:latin typeface="华文新魏" pitchFamily="2" charset="-122"/>
                <a:ea typeface="华文新魏" pitchFamily="2" charset="-122"/>
              </a:rPr>
              <a:t>不其簋</a:t>
            </a:r>
            <a:endParaRPr lang="zh-CN" altLang="en-US" sz="8000" dirty="0">
              <a:solidFill>
                <a:schemeClr val="accent6">
                  <a:lumMod val="75000"/>
                </a:schemeClr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56176" y="4725144"/>
            <a:ext cx="2016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accent6">
                    <a:lumMod val="75000"/>
                  </a:schemeClr>
                </a:solidFill>
                <a:latin typeface="+mn-ea"/>
              </a:rPr>
              <a:t>宋利利</a:t>
            </a:r>
            <a:endParaRPr lang="en-US" altLang="zh-CN" sz="2400" dirty="0" smtClean="0">
              <a:solidFill>
                <a:schemeClr val="accent6">
                  <a:lumMod val="75000"/>
                </a:schemeClr>
              </a:solidFill>
              <a:latin typeface="+mn-ea"/>
            </a:endParaRPr>
          </a:p>
          <a:p>
            <a:r>
              <a:rPr lang="en-US" altLang="zh-CN" sz="2400" dirty="0" smtClean="0">
                <a:solidFill>
                  <a:schemeClr val="accent6">
                    <a:lumMod val="75000"/>
                  </a:schemeClr>
                </a:solidFill>
                <a:latin typeface="+mn-ea"/>
              </a:rPr>
              <a:t>2014033034</a:t>
            </a:r>
            <a:endParaRPr lang="zh-CN" altLang="en-US" sz="2400" dirty="0">
              <a:solidFill>
                <a:schemeClr val="accent6">
                  <a:lumMod val="75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1885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7200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华文新魏" pitchFamily="2" charset="-122"/>
                <a:ea typeface="华文新魏" pitchFamily="2" charset="-122"/>
              </a:rPr>
              <a:t>掳。”白氏又说</a:t>
            </a:r>
            <a:r>
              <a:rPr lang="zh-CN" altLang="en-US" sz="2400" dirty="0">
                <a:solidFill>
                  <a:schemeClr val="accent3">
                    <a:lumMod val="60000"/>
                    <a:lumOff val="40000"/>
                  </a:schemeClr>
                </a:solidFill>
                <a:latin typeface="华文新魏" pitchFamily="2" charset="-122"/>
                <a:ea typeface="华文新魏" pitchFamily="2" charset="-122"/>
              </a:rPr>
              <a:t>：“不</a:t>
            </a:r>
            <a:r>
              <a:rPr lang="zh-CN" alt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华文新魏" pitchFamily="2" charset="-122"/>
                <a:ea typeface="华文新魏" pitchFamily="2" charset="-122"/>
              </a:rPr>
              <a:t>其，你虽然是个后生小辈，可是你敏达于军事。因此特赐你：</a:t>
            </a:r>
            <a:r>
              <a:rPr lang="zh-CN" altLang="en-US" sz="2400" dirty="0">
                <a:solidFill>
                  <a:schemeClr val="accent3">
                    <a:lumMod val="60000"/>
                    <a:lumOff val="40000"/>
                  </a:schemeClr>
                </a:solidFill>
                <a:latin typeface="华文新魏" pitchFamily="2" charset="-122"/>
                <a:ea typeface="华文新魏" pitchFamily="2" charset="-122"/>
              </a:rPr>
              <a:t>彤弓一张，</a:t>
            </a:r>
            <a:r>
              <a:rPr lang="zh-CN" alt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华文新魏" pitchFamily="2" charset="-122"/>
                <a:ea typeface="华文新魏" pitchFamily="2" charset="-122"/>
              </a:rPr>
              <a:t>箭</a:t>
            </a:r>
            <a:r>
              <a:rPr lang="zh-CN" altLang="en-US" sz="2400" dirty="0">
                <a:solidFill>
                  <a:schemeClr val="accent3">
                    <a:lumMod val="60000"/>
                    <a:lumOff val="40000"/>
                  </a:schemeClr>
                </a:solidFill>
                <a:latin typeface="华文新魏" pitchFamily="2" charset="-122"/>
                <a:ea typeface="华文新魏" pitchFamily="2" charset="-122"/>
              </a:rPr>
              <a:t>一束</a:t>
            </a:r>
            <a:r>
              <a:rPr lang="zh-CN" alt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华文新魏" pitchFamily="2" charset="-122"/>
                <a:ea typeface="华文新魏" pitchFamily="2" charset="-122"/>
              </a:rPr>
              <a:t>，</a:t>
            </a:r>
            <a:r>
              <a:rPr lang="zh-CN" altLang="en-US" sz="2400" dirty="0">
                <a:solidFill>
                  <a:schemeClr val="accent3">
                    <a:lumMod val="60000"/>
                    <a:lumOff val="40000"/>
                  </a:schemeClr>
                </a:solidFill>
                <a:latin typeface="华文新魏" pitchFamily="2" charset="-122"/>
                <a:ea typeface="华文新魏" pitchFamily="2" charset="-122"/>
              </a:rPr>
              <a:t>仆从五家，良田十</a:t>
            </a:r>
            <a:r>
              <a:rPr lang="zh-CN" alt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华文新魏" pitchFamily="2" charset="-122"/>
                <a:ea typeface="华文新魏" pitchFamily="2" charset="-122"/>
              </a:rPr>
              <a:t>顷，希望你永远忠守你的职责。</a:t>
            </a:r>
            <a:r>
              <a:rPr lang="zh-CN" altLang="en-US" sz="2400" dirty="0">
                <a:solidFill>
                  <a:schemeClr val="accent3">
                    <a:lumMod val="60000"/>
                    <a:lumOff val="40000"/>
                  </a:schemeClr>
                </a:solidFill>
                <a:latin typeface="华文新魏" pitchFamily="2" charset="-122"/>
                <a:ea typeface="华文新魏" pitchFamily="2" charset="-122"/>
              </a:rPr>
              <a:t>”不</a:t>
            </a:r>
            <a:r>
              <a:rPr lang="zh-CN" alt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华文新魏" pitchFamily="2" charset="-122"/>
                <a:ea typeface="华文新魏" pitchFamily="2" charset="-122"/>
              </a:rPr>
              <a:t>其，下拜叩头，颂扬白氏的美德，因而制作了祭奠我功德辉煌的先祖公伯和孟姬的尊贵宝簋，用以求赐多福，眉寿无疆，永远纯固善终，子子孙孙永包享用。</a:t>
            </a:r>
            <a:r>
              <a:rPr lang="zh-CN" altLang="en-US" sz="2400" dirty="0">
                <a:solidFill>
                  <a:schemeClr val="accent3">
                    <a:lumMod val="60000"/>
                    <a:lumOff val="40000"/>
                  </a:schemeClr>
                </a:solidFill>
                <a:latin typeface="华文新魏" pitchFamily="2" charset="-122"/>
                <a:ea typeface="华文新魏" pitchFamily="2" charset="-122"/>
              </a:rPr>
              <a:t/>
            </a:r>
            <a:br>
              <a:rPr lang="zh-CN" altLang="en-US" sz="2400" dirty="0">
                <a:solidFill>
                  <a:schemeClr val="accent3">
                    <a:lumMod val="60000"/>
                    <a:lumOff val="40000"/>
                  </a:schemeClr>
                </a:solidFill>
                <a:latin typeface="华文新魏" pitchFamily="2" charset="-122"/>
                <a:ea typeface="华文新魏" pitchFamily="2" charset="-122"/>
              </a:rPr>
            </a:br>
            <a:r>
              <a:rPr lang="zh-CN" altLang="en-US" sz="2400" dirty="0">
                <a:solidFill>
                  <a:schemeClr val="accent3">
                    <a:lumMod val="60000"/>
                    <a:lumOff val="40000"/>
                  </a:schemeClr>
                </a:solidFill>
                <a:latin typeface="华文新魏" pitchFamily="2" charset="-122"/>
                <a:ea typeface="华文新魏" pitchFamily="2" charset="-122"/>
              </a:rPr>
              <a:t> </a:t>
            </a:r>
            <a:br>
              <a:rPr lang="zh-CN" altLang="en-US" sz="2400" dirty="0">
                <a:solidFill>
                  <a:schemeClr val="accent3">
                    <a:lumMod val="60000"/>
                    <a:lumOff val="40000"/>
                  </a:schemeClr>
                </a:solidFill>
                <a:latin typeface="华文新魏" pitchFamily="2" charset="-122"/>
                <a:ea typeface="华文新魏" pitchFamily="2" charset="-122"/>
              </a:rPr>
            </a:br>
            <a:endParaRPr lang="zh-CN" altLang="en-US" sz="2400" dirty="0">
              <a:solidFill>
                <a:schemeClr val="accent3">
                  <a:lumMod val="60000"/>
                  <a:lumOff val="40000"/>
                </a:schemeClr>
              </a:solidFill>
              <a:latin typeface="华文新魏" pitchFamily="2" charset="-122"/>
              <a:ea typeface="华文新魏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0059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347864" y="2780928"/>
            <a:ext cx="1569661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zh-CN" alt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谢谢</a:t>
            </a:r>
            <a:endParaRPr lang="zh-CN" altLang="en-US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2964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4572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3200" dirty="0" smtClean="0">
                <a:solidFill>
                  <a:schemeClr val="accent2">
                    <a:lumMod val="75000"/>
                  </a:schemeClr>
                </a:solidFill>
                <a:latin typeface="+mn-ea"/>
              </a:rPr>
              <a:t>一、背景</a:t>
            </a:r>
            <a:endParaRPr lang="en-US" altLang="zh-CN" sz="3200" dirty="0" smtClean="0">
              <a:solidFill>
                <a:schemeClr val="accent2">
                  <a:lumMod val="75000"/>
                </a:schemeClr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sz="2800" dirty="0" smtClean="0">
                <a:latin typeface="+mn-ea"/>
              </a:rPr>
              <a:t>《</a:t>
            </a:r>
            <a:r>
              <a:rPr lang="zh-CN" altLang="en-US" sz="2800" dirty="0" smtClean="0">
                <a:latin typeface="+mn-ea"/>
              </a:rPr>
              <a:t>不</a:t>
            </a:r>
            <a:r>
              <a:rPr lang="zh-CN" altLang="en-US" sz="2800" dirty="0">
                <a:latin typeface="+mn-ea"/>
              </a:rPr>
              <a:t>其簋</a:t>
            </a:r>
            <a:r>
              <a:rPr lang="en-US" altLang="zh-CN" sz="2800" dirty="0">
                <a:latin typeface="+mn-ea"/>
              </a:rPr>
              <a:t>》</a:t>
            </a:r>
            <a:r>
              <a:rPr lang="zh-CN" altLang="en-US" sz="2800" dirty="0">
                <a:latin typeface="+mn-ea"/>
              </a:rPr>
              <a:t>的器主</a:t>
            </a:r>
            <a:r>
              <a:rPr lang="en-US" altLang="zh-CN" sz="2800" dirty="0">
                <a:latin typeface="+mn-ea"/>
              </a:rPr>
              <a:t>——</a:t>
            </a:r>
            <a:r>
              <a:rPr lang="zh-CN" altLang="en-US" sz="2800" dirty="0">
                <a:latin typeface="+mn-ea"/>
              </a:rPr>
              <a:t>秦</a:t>
            </a:r>
            <a:r>
              <a:rPr lang="zh-CN" altLang="en-US" sz="2800" dirty="0" smtClean="0">
                <a:latin typeface="+mn-ea"/>
              </a:rPr>
              <a:t>庄公。不其簋是</a:t>
            </a:r>
            <a:r>
              <a:rPr lang="zh-CN" altLang="en-US" sz="2800" dirty="0">
                <a:latin typeface="+mn-ea"/>
              </a:rPr>
              <a:t>西周宣王时期秦国铸作的一件有铭</a:t>
            </a:r>
            <a:r>
              <a:rPr lang="zh-CN" altLang="en-US" sz="2800" dirty="0" smtClean="0">
                <a:latin typeface="+mn-ea"/>
              </a:rPr>
              <a:t>青铜器，涉及</a:t>
            </a:r>
            <a:r>
              <a:rPr lang="zh-CN" altLang="en-US" sz="2800" dirty="0">
                <a:latin typeface="+mn-ea"/>
              </a:rPr>
              <a:t>周王朝抗击猃狁进犯的重要史</a:t>
            </a:r>
            <a:r>
              <a:rPr lang="zh-CN" altLang="en-US" sz="2800" dirty="0" smtClean="0">
                <a:latin typeface="+mn-ea"/>
              </a:rPr>
              <a:t>事。</a:t>
            </a:r>
            <a:endParaRPr lang="en-US" altLang="zh-CN" sz="2800" dirty="0" smtClean="0">
              <a:latin typeface="+mn-ea"/>
            </a:endParaRPr>
          </a:p>
          <a:p>
            <a:pPr marL="0" indent="0">
              <a:buNone/>
            </a:pPr>
            <a:r>
              <a:rPr lang="en-US" altLang="zh-CN" sz="2800" dirty="0" smtClean="0">
                <a:latin typeface="+mn-ea"/>
              </a:rPr>
              <a:t>《</a:t>
            </a:r>
            <a:r>
              <a:rPr lang="zh-CN" altLang="en-US" sz="2800" dirty="0" smtClean="0">
                <a:latin typeface="+mn-ea"/>
              </a:rPr>
              <a:t>史记</a:t>
            </a:r>
            <a:r>
              <a:rPr lang="en-US" altLang="zh-CN" sz="2800" dirty="0">
                <a:latin typeface="+mn-ea"/>
              </a:rPr>
              <a:t>•</a:t>
            </a:r>
            <a:r>
              <a:rPr lang="zh-CN" altLang="en-US" sz="2800" dirty="0">
                <a:latin typeface="+mn-ea"/>
              </a:rPr>
              <a:t>十二诸侯年表</a:t>
            </a:r>
            <a:r>
              <a:rPr lang="en-US" altLang="zh-CN" sz="2800" dirty="0">
                <a:latin typeface="+mn-ea"/>
              </a:rPr>
              <a:t>》</a:t>
            </a:r>
            <a:r>
              <a:rPr lang="zh-CN" altLang="en-US" sz="2800" dirty="0">
                <a:latin typeface="+mn-ea"/>
              </a:rPr>
              <a:t>有“秦庄公名其”。如果“其”是秦庄公之名，那么</a:t>
            </a:r>
            <a:r>
              <a:rPr lang="en-US" altLang="zh-CN" sz="2800" dirty="0">
                <a:latin typeface="+mn-ea"/>
              </a:rPr>
              <a:t>《</a:t>
            </a:r>
            <a:r>
              <a:rPr lang="zh-CN" altLang="en-US" sz="2800" dirty="0">
                <a:latin typeface="+mn-ea"/>
              </a:rPr>
              <a:t>不其簋</a:t>
            </a:r>
            <a:r>
              <a:rPr lang="en-US" altLang="zh-CN" sz="2800" dirty="0">
                <a:latin typeface="+mn-ea"/>
              </a:rPr>
              <a:t>》</a:t>
            </a:r>
            <a:r>
              <a:rPr lang="zh-CN" altLang="en-US" sz="2800" dirty="0">
                <a:latin typeface="+mn-ea"/>
              </a:rPr>
              <a:t>就应该是秦庄公（前</a:t>
            </a:r>
            <a:r>
              <a:rPr lang="en-US" altLang="zh-CN" sz="2800" dirty="0">
                <a:latin typeface="+mn-ea"/>
              </a:rPr>
              <a:t>821—</a:t>
            </a:r>
            <a:r>
              <a:rPr lang="zh-CN" altLang="en-US" sz="2800" dirty="0">
                <a:latin typeface="+mn-ea"/>
              </a:rPr>
              <a:t>前</a:t>
            </a:r>
            <a:r>
              <a:rPr lang="en-US" altLang="zh-CN" sz="2800" dirty="0">
                <a:latin typeface="+mn-ea"/>
              </a:rPr>
              <a:t>778</a:t>
            </a:r>
            <a:r>
              <a:rPr lang="zh-CN" altLang="en-US" sz="2800" dirty="0">
                <a:latin typeface="+mn-ea"/>
              </a:rPr>
              <a:t>年）之器。 而且</a:t>
            </a:r>
            <a:r>
              <a:rPr lang="en-US" altLang="zh-CN" sz="2800" dirty="0">
                <a:latin typeface="+mn-ea"/>
              </a:rPr>
              <a:t>《</a:t>
            </a:r>
            <a:r>
              <a:rPr lang="zh-CN" altLang="en-US" sz="2800" dirty="0">
                <a:latin typeface="+mn-ea"/>
              </a:rPr>
              <a:t>史记</a:t>
            </a:r>
            <a:r>
              <a:rPr lang="en-US" altLang="zh-CN" sz="2800" dirty="0">
                <a:latin typeface="+mn-ea"/>
              </a:rPr>
              <a:t>》</a:t>
            </a:r>
            <a:r>
              <a:rPr lang="zh-CN" altLang="en-US" sz="2800" dirty="0">
                <a:latin typeface="+mn-ea"/>
              </a:rPr>
              <a:t>记载，庄公的父亲是秦仲，秦仲的父亲是公伯，这也与</a:t>
            </a:r>
            <a:r>
              <a:rPr lang="en-US" altLang="zh-CN" sz="2800" dirty="0">
                <a:latin typeface="+mn-ea"/>
              </a:rPr>
              <a:t>《</a:t>
            </a:r>
            <a:r>
              <a:rPr lang="zh-CN" altLang="en-US" sz="2800" dirty="0">
                <a:latin typeface="+mn-ea"/>
              </a:rPr>
              <a:t>不</a:t>
            </a:r>
            <a:r>
              <a:rPr lang="zh-CN" altLang="en-US" sz="2800" dirty="0" smtClean="0">
                <a:latin typeface="+mn-ea"/>
              </a:rPr>
              <a:t>其簋</a:t>
            </a:r>
            <a:r>
              <a:rPr lang="en-US" altLang="zh-CN" sz="2800" dirty="0" smtClean="0">
                <a:latin typeface="+mn-ea"/>
              </a:rPr>
              <a:t>》</a:t>
            </a:r>
            <a:r>
              <a:rPr lang="zh-CN" altLang="en-US" sz="2800" dirty="0" smtClean="0">
                <a:latin typeface="+mn-ea"/>
              </a:rPr>
              <a:t>中“</a:t>
            </a:r>
            <a:r>
              <a:rPr lang="zh-CN" altLang="en-US" sz="2800" dirty="0">
                <a:latin typeface="+mn-ea"/>
              </a:rPr>
              <a:t>朕皇祖公伯”的记载相一致</a:t>
            </a:r>
            <a:r>
              <a:rPr lang="zh-CN" altLang="en-US" sz="2800" dirty="0" smtClean="0">
                <a:latin typeface="+mn-ea"/>
              </a:rPr>
              <a:t>。所以，器</a:t>
            </a:r>
            <a:r>
              <a:rPr lang="zh-CN" altLang="en-US" sz="2800" dirty="0">
                <a:latin typeface="+mn-ea"/>
              </a:rPr>
              <a:t>主是秦</a:t>
            </a:r>
            <a:r>
              <a:rPr lang="zh-CN" altLang="en-US" sz="2800" dirty="0" smtClean="0">
                <a:latin typeface="+mn-ea"/>
              </a:rPr>
              <a:t>庄公</a:t>
            </a:r>
            <a:r>
              <a:rPr lang="zh-CN" altLang="en-US" sz="2800" dirty="0">
                <a:latin typeface="+mn-ea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73782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2800" dirty="0" smtClean="0">
                <a:latin typeface="+mn-ea"/>
              </a:rPr>
              <a:t>在滕州博物馆馆藏铭文青铜器之中，不其簋以其铭文最长。记述事件最详细而堪称佼佼者。不其簋于</a:t>
            </a:r>
            <a:r>
              <a:rPr lang="en-US" altLang="zh-CN" sz="2800" dirty="0" smtClean="0">
                <a:latin typeface="+mn-ea"/>
              </a:rPr>
              <a:t>1980</a:t>
            </a:r>
            <a:r>
              <a:rPr lang="zh-CN" altLang="en-US" sz="2800" dirty="0" smtClean="0">
                <a:latin typeface="+mn-ea"/>
              </a:rPr>
              <a:t>年出土于滕州市后荆沟村“居龙腰”遗址一西周残墓中，通高</a:t>
            </a:r>
            <a:r>
              <a:rPr lang="en-US" altLang="zh-CN" sz="2800" dirty="0" smtClean="0">
                <a:latin typeface="+mn-ea"/>
              </a:rPr>
              <a:t>26</a:t>
            </a:r>
            <a:r>
              <a:rPr lang="zh-CN" altLang="en-US" sz="2800" dirty="0" smtClean="0">
                <a:latin typeface="+mn-ea"/>
              </a:rPr>
              <a:t>厘米，腹深</a:t>
            </a:r>
            <a:r>
              <a:rPr lang="en-US" altLang="zh-CN" sz="2800" dirty="0" smtClean="0">
                <a:latin typeface="+mn-ea"/>
              </a:rPr>
              <a:t>13</a:t>
            </a:r>
            <a:r>
              <a:rPr lang="zh-CN" altLang="en-US" sz="2800" dirty="0" smtClean="0">
                <a:latin typeface="+mn-ea"/>
              </a:rPr>
              <a:t>厘米，壁厚</a:t>
            </a:r>
            <a:r>
              <a:rPr lang="en-US" altLang="zh-CN" sz="2800" dirty="0" smtClean="0">
                <a:latin typeface="+mn-ea"/>
              </a:rPr>
              <a:t>1</a:t>
            </a:r>
            <a:r>
              <a:rPr lang="zh-CN" altLang="en-US" sz="2800" dirty="0" smtClean="0">
                <a:latin typeface="+mn-ea"/>
              </a:rPr>
              <a:t>厘米，口径</a:t>
            </a:r>
            <a:r>
              <a:rPr lang="en-US" altLang="zh-CN" sz="2800" dirty="0" smtClean="0">
                <a:latin typeface="+mn-ea"/>
              </a:rPr>
              <a:t>23.2</a:t>
            </a:r>
            <a:r>
              <a:rPr lang="zh-CN" altLang="en-US" sz="2800" dirty="0" smtClean="0">
                <a:latin typeface="+mn-ea"/>
              </a:rPr>
              <a:t>厘米，重</a:t>
            </a:r>
            <a:r>
              <a:rPr lang="en-US" altLang="zh-CN" sz="2800" dirty="0" smtClean="0">
                <a:latin typeface="+mn-ea"/>
              </a:rPr>
              <a:t>8.7</a:t>
            </a:r>
            <a:r>
              <a:rPr lang="zh-CN" altLang="en-US" sz="2800" dirty="0" smtClean="0">
                <a:latin typeface="+mn-ea"/>
              </a:rPr>
              <a:t>公斤。器身椭圆，子母带盖，盖成腹盘状，盖顶有圈足形提手，腹部铸有对称兽首附耳，有珥。圈足外铸三个伏兽形足。盖及器身饰有瓦纹和窃曲纹，顶饰盘龙纹，圈足间饰重环纹。器内底部铸铭文</a:t>
            </a:r>
            <a:r>
              <a:rPr lang="en-US" altLang="zh-CN" sz="2800" dirty="0" smtClean="0">
                <a:latin typeface="+mn-ea"/>
              </a:rPr>
              <a:t>12</a:t>
            </a:r>
            <a:r>
              <a:rPr lang="zh-CN" altLang="en-US" sz="2800" dirty="0" smtClean="0">
                <a:latin typeface="+mn-ea"/>
              </a:rPr>
              <a:t>行，一共</a:t>
            </a:r>
            <a:r>
              <a:rPr lang="en-US" altLang="zh-CN" sz="2800" dirty="0" smtClean="0">
                <a:latin typeface="+mn-ea"/>
              </a:rPr>
              <a:t>151</a:t>
            </a:r>
            <a:r>
              <a:rPr lang="zh-CN" altLang="en-US" sz="2800" dirty="0" smtClean="0">
                <a:latin typeface="+mn-ea"/>
              </a:rPr>
              <a:t>字，其中重文</a:t>
            </a:r>
            <a:r>
              <a:rPr lang="en-US" altLang="zh-CN" sz="2800" dirty="0" smtClean="0">
                <a:latin typeface="+mn-ea"/>
              </a:rPr>
              <a:t>3 </a:t>
            </a:r>
            <a:r>
              <a:rPr lang="zh-CN" altLang="en-US" sz="2800" dirty="0" smtClean="0">
                <a:latin typeface="+mn-ea"/>
              </a:rPr>
              <a:t>字</a:t>
            </a:r>
            <a:endParaRPr lang="zh-CN" altLang="en-US" sz="2800" dirty="0">
              <a:latin typeface="+mn-ea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200" dirty="0" smtClean="0">
                <a:solidFill>
                  <a:schemeClr val="accent2">
                    <a:lumMod val="75000"/>
                  </a:schemeClr>
                </a:solidFill>
              </a:rPr>
              <a:t>二、器物简介</a:t>
            </a:r>
            <a:endParaRPr lang="zh-CN" altLang="en-U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502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2736304" cy="648072"/>
          </a:xfrm>
        </p:spPr>
        <p:txBody>
          <a:bodyPr>
            <a:noAutofit/>
          </a:bodyPr>
          <a:lstStyle/>
          <a:p>
            <a:r>
              <a:rPr lang="zh-CN" altLang="en-US" sz="3200" dirty="0" smtClean="0">
                <a:solidFill>
                  <a:schemeClr val="accent2">
                    <a:lumMod val="75000"/>
                  </a:schemeClr>
                </a:solidFill>
                <a:latin typeface="+mn-ea"/>
                <a:ea typeface="+mn-ea"/>
              </a:rPr>
              <a:t>二、器物简介</a:t>
            </a:r>
            <a:endParaRPr lang="zh-CN" altLang="en-US" sz="3200" dirty="0">
              <a:solidFill>
                <a:schemeClr val="accent2">
                  <a:lumMod val="7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95536" y="1064336"/>
            <a:ext cx="4248472" cy="58143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2800" dirty="0" smtClean="0">
                <a:latin typeface="+mn-ea"/>
              </a:rPr>
              <a:t>在中国国家博物馆藏有一件不其簋盖，该</a:t>
            </a:r>
            <a:r>
              <a:rPr lang="zh-CN" altLang="en-US" sz="2800" dirty="0">
                <a:latin typeface="+mn-ea"/>
              </a:rPr>
              <a:t>盖高</a:t>
            </a:r>
            <a:r>
              <a:rPr lang="en-US" altLang="zh-CN" sz="2800" dirty="0">
                <a:latin typeface="+mn-ea"/>
              </a:rPr>
              <a:t>8.2</a:t>
            </a:r>
            <a:r>
              <a:rPr lang="zh-CN" altLang="en-US" sz="2800" dirty="0">
                <a:latin typeface="+mn-ea"/>
              </a:rPr>
              <a:t>厘米，口径</a:t>
            </a:r>
            <a:r>
              <a:rPr lang="en-US" altLang="zh-CN" sz="2800" dirty="0">
                <a:latin typeface="+mn-ea"/>
              </a:rPr>
              <a:t>23.2</a:t>
            </a:r>
            <a:r>
              <a:rPr lang="zh-CN" altLang="en-US" sz="2800" dirty="0">
                <a:latin typeface="+mn-ea"/>
              </a:rPr>
              <a:t>厘米，盖缘饰一周无目窃曲纹，盖身饰瓦纹圈足形提手，盖顶饰鸟纹，盖铭</a:t>
            </a:r>
            <a:r>
              <a:rPr lang="en-US" altLang="zh-CN" sz="2800" dirty="0">
                <a:latin typeface="+mn-ea"/>
              </a:rPr>
              <a:t>13</a:t>
            </a:r>
            <a:r>
              <a:rPr lang="zh-CN" altLang="en-US" sz="2800" dirty="0">
                <a:latin typeface="+mn-ea"/>
              </a:rPr>
              <a:t>行，</a:t>
            </a:r>
            <a:r>
              <a:rPr lang="en-US" altLang="zh-CN" sz="2800" dirty="0">
                <a:latin typeface="+mn-ea"/>
              </a:rPr>
              <a:t>152</a:t>
            </a:r>
            <a:r>
              <a:rPr lang="zh-CN" altLang="en-US" sz="2800" dirty="0">
                <a:latin typeface="+mn-ea"/>
              </a:rPr>
              <a:t>字，重文</a:t>
            </a:r>
            <a:r>
              <a:rPr lang="en-US" altLang="zh-CN" sz="2800" dirty="0">
                <a:latin typeface="+mn-ea"/>
              </a:rPr>
              <a:t>3</a:t>
            </a:r>
            <a:r>
              <a:rPr lang="zh-CN" altLang="en-US" sz="2800" dirty="0" smtClean="0">
                <a:latin typeface="+mn-ea"/>
              </a:rPr>
              <a:t>字。</a:t>
            </a:r>
            <a:r>
              <a:rPr lang="zh-CN" altLang="en-US" sz="2800" dirty="0">
                <a:latin typeface="+mn-ea"/>
              </a:rPr>
              <a:t>不仅其口径与滕州馆藏的不其簋口径完全吻合（直径亦为</a:t>
            </a:r>
            <a:r>
              <a:rPr lang="en-US" altLang="zh-CN" sz="2800" dirty="0">
                <a:latin typeface="+mn-ea"/>
              </a:rPr>
              <a:t>23.2</a:t>
            </a:r>
            <a:r>
              <a:rPr lang="zh-CN" altLang="en-US" sz="2800" dirty="0">
                <a:latin typeface="+mn-ea"/>
              </a:rPr>
              <a:t>厘米），而且簋盖铭文除比器铭多一“搏”字外，其内容、字体完全一致。</a:t>
            </a:r>
          </a:p>
        </p:txBody>
      </p:sp>
      <p:pic>
        <p:nvPicPr>
          <p:cNvPr id="5" name="内容占位符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861048"/>
            <a:ext cx="3507060" cy="2857500"/>
          </a:xfr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779851"/>
            <a:ext cx="35433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462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第一种说法</a:t>
            </a:r>
            <a:r>
              <a:rPr lang="en-US" altLang="zh-CN" dirty="0" smtClean="0"/>
              <a:t>:</a:t>
            </a:r>
            <a:r>
              <a:rPr lang="zh-CN" altLang="en-US" dirty="0" smtClean="0"/>
              <a:t>不其因功受赏制“簋”，同时在簋内和簋盖上铸铭文，记录战功和受王赏之誉作为传家宝。后因不其的后人分散，各持其器、盖，造成器、盖分离，流传两地。</a:t>
            </a:r>
            <a:endParaRPr lang="en-US" altLang="zh-CN" dirty="0" smtClean="0"/>
          </a:p>
          <a:p>
            <a:r>
              <a:rPr lang="zh-CN" altLang="en-US" dirty="0" smtClean="0"/>
              <a:t>第二</a:t>
            </a:r>
            <a:r>
              <a:rPr lang="zh-CN" altLang="en-US" dirty="0"/>
              <a:t>种</a:t>
            </a:r>
            <a:r>
              <a:rPr lang="zh-CN" altLang="en-US" dirty="0" smtClean="0"/>
              <a:t>说法</a:t>
            </a:r>
            <a:r>
              <a:rPr lang="en-US" altLang="zh-CN" dirty="0" smtClean="0"/>
              <a:t>:</a:t>
            </a:r>
            <a:r>
              <a:rPr lang="zh-CN" altLang="en-US" dirty="0" smtClean="0"/>
              <a:t>、秦与邾曾有过通婚，后荆沟在城东北</a:t>
            </a:r>
            <a:r>
              <a:rPr lang="en-US" altLang="zh-CN" dirty="0" smtClean="0"/>
              <a:t>7</a:t>
            </a:r>
            <a:r>
              <a:rPr lang="zh-CN" altLang="en-US" dirty="0" smtClean="0"/>
              <a:t>里，这一带属邾及其附庸小邾，因此，应是秦邾通姻关系的结果</a:t>
            </a: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200" dirty="0" smtClean="0">
                <a:solidFill>
                  <a:schemeClr val="accent2">
                    <a:lumMod val="75000"/>
                  </a:schemeClr>
                </a:solidFill>
              </a:rPr>
              <a:t>三、关于不其簋器、身分离原因</a:t>
            </a:r>
            <a:endParaRPr lang="zh-CN" altLang="en-U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073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427984" y="908720"/>
            <a:ext cx="4536504" cy="5040560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zh-CN" altLang="en-US" sz="6700" dirty="0">
                <a:ea typeface="华文新魏" pitchFamily="2" charset="-122"/>
              </a:rPr>
              <a:t>  </a:t>
            </a:r>
            <a:r>
              <a:rPr lang="zh-CN" altLang="en-US" sz="9600" dirty="0">
                <a:solidFill>
                  <a:schemeClr val="accent3">
                    <a:lumMod val="60000"/>
                    <a:lumOff val="40000"/>
                  </a:schemeClr>
                </a:solidFill>
                <a:latin typeface="华文新魏" pitchFamily="2" charset="-122"/>
                <a:ea typeface="华文新魏" pitchFamily="2" charset="-122"/>
              </a:rPr>
              <a:t>唯九月初吉戊申。白氏曰：“不</a:t>
            </a:r>
            <a:r>
              <a:rPr lang="zh-CN" altLang="en-US" sz="96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华文新魏" pitchFamily="2" charset="-122"/>
                <a:ea typeface="华文新魏" pitchFamily="2" charset="-122"/>
              </a:rPr>
              <a:t>其驭方，</a:t>
            </a:r>
            <a:r>
              <a:rPr lang="zh-CN" altLang="en-US" sz="8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华文新魏" pitchFamily="2" charset="-122"/>
                <a:ea typeface="华文新魏" pitchFamily="2" charset="-122"/>
              </a:rPr>
              <a:t>玁</a:t>
            </a:r>
            <a:r>
              <a:rPr lang="en-US" altLang="zh-CN" sz="96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华文新魏" pitchFamily="2" charset="-122"/>
                <a:ea typeface="华文新魏" pitchFamily="2" charset="-122"/>
              </a:rPr>
              <a:t>xiǎn</a:t>
            </a:r>
            <a:r>
              <a:rPr lang="zh-CN" altLang="en-US" sz="9600" dirty="0" smtClean="0">
                <a:solidFill>
                  <a:srgbClr val="00B0F0"/>
                </a:solidFill>
                <a:uFill>
                  <a:solidFill>
                    <a:srgbClr val="7030A0"/>
                  </a:solidFill>
                </a:uFill>
                <a:latin typeface="华文新魏" pitchFamily="2" charset="-122"/>
                <a:ea typeface="华文新魏" pitchFamily="2" charset="-122"/>
              </a:rPr>
              <a:t>狁</a:t>
            </a:r>
            <a:r>
              <a:rPr lang="en-US" altLang="zh-CN" sz="96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华文新魏" pitchFamily="2" charset="-122"/>
                <a:ea typeface="华文新魏" pitchFamily="2" charset="-122"/>
              </a:rPr>
              <a:t>yǔn</a:t>
            </a:r>
            <a:r>
              <a:rPr lang="zh-CN" altLang="en-US" sz="96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华文新魏" pitchFamily="2" charset="-122"/>
                <a:ea typeface="华文新魏" pitchFamily="2" charset="-122"/>
              </a:rPr>
              <a:t>广</a:t>
            </a:r>
            <a:r>
              <a:rPr lang="zh-CN" altLang="en-US" sz="9600" dirty="0">
                <a:solidFill>
                  <a:schemeClr val="accent3">
                    <a:lumMod val="60000"/>
                    <a:lumOff val="40000"/>
                  </a:schemeClr>
                </a:solidFill>
                <a:latin typeface="华文新魏" pitchFamily="2" charset="-122"/>
                <a:ea typeface="华文新魏" pitchFamily="2" charset="-122"/>
              </a:rPr>
              <a:t>伐西俞，王令我</a:t>
            </a:r>
            <a:r>
              <a:rPr lang="zh-CN" altLang="en-US" sz="9600" dirty="0">
                <a:solidFill>
                  <a:srgbClr val="00B0F0"/>
                </a:solidFill>
                <a:latin typeface="华文新魏" pitchFamily="2" charset="-122"/>
                <a:ea typeface="华文新魏" pitchFamily="2" charset="-122"/>
              </a:rPr>
              <a:t>羞</a:t>
            </a:r>
            <a:r>
              <a:rPr lang="zh-CN" altLang="en-US" sz="9600" dirty="0">
                <a:solidFill>
                  <a:schemeClr val="accent3">
                    <a:lumMod val="60000"/>
                    <a:lumOff val="40000"/>
                  </a:schemeClr>
                </a:solidFill>
                <a:latin typeface="华文新魏" pitchFamily="2" charset="-122"/>
                <a:ea typeface="华文新魏" pitchFamily="2" charset="-122"/>
              </a:rPr>
              <a:t>追于西</a:t>
            </a:r>
            <a:r>
              <a:rPr lang="zh-CN" altLang="en-US" sz="96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华文新魏" pitchFamily="2" charset="-122"/>
                <a:ea typeface="华文新魏" pitchFamily="2" charset="-122"/>
              </a:rPr>
              <a:t>。余来</a:t>
            </a:r>
            <a:r>
              <a:rPr lang="zh-CN" altLang="en-US" sz="8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华文新魏" pitchFamily="2" charset="-122"/>
                <a:ea typeface="华文新魏" pitchFamily="2" charset="-122"/>
              </a:rPr>
              <a:t>歸獻</a:t>
            </a:r>
            <a:r>
              <a:rPr lang="zh-CN" altLang="en-US" sz="96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华文新魏" pitchFamily="2" charset="-122"/>
                <a:ea typeface="华文新魏" pitchFamily="2" charset="-122"/>
              </a:rPr>
              <a:t>禽</a:t>
            </a:r>
            <a:r>
              <a:rPr lang="zh-CN" altLang="en-US" sz="9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华文新魏" pitchFamily="2" charset="-122"/>
                <a:ea typeface="华文新魏" pitchFamily="2" charset="-122"/>
              </a:rPr>
              <a:t>（</a:t>
            </a:r>
            <a:r>
              <a:rPr lang="zh-CN" altLang="en-US" sz="96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华文新魏" pitchFamily="2" charset="-122"/>
                <a:ea typeface="华文新魏" pitchFamily="2" charset="-122"/>
              </a:rPr>
              <a:t>擒），</a:t>
            </a:r>
            <a:r>
              <a:rPr lang="zh-CN" altLang="en-US" sz="9600" dirty="0">
                <a:solidFill>
                  <a:schemeClr val="accent3">
                    <a:lumMod val="60000"/>
                    <a:lumOff val="40000"/>
                  </a:schemeClr>
                </a:solidFill>
                <a:latin typeface="华文新魏" pitchFamily="2" charset="-122"/>
                <a:ea typeface="华文新魏" pitchFamily="2" charset="-122"/>
              </a:rPr>
              <a:t>余命女御追于</a:t>
            </a:r>
            <a:r>
              <a:rPr lang="en-US" altLang="zh-CN" sz="9600" dirty="0">
                <a:solidFill>
                  <a:srgbClr val="00B0F0"/>
                </a:solidFill>
                <a:latin typeface="华文新魏" pitchFamily="2" charset="-122"/>
                <a:ea typeface="华文新魏" pitchFamily="2" charset="-122"/>
              </a:rPr>
              <a:t>[</a:t>
            </a:r>
            <a:r>
              <a:rPr lang="zh-CN" altLang="en-US" sz="9600" dirty="0">
                <a:solidFill>
                  <a:srgbClr val="00B0F0"/>
                </a:solidFill>
                <a:latin typeface="华文新魏" pitchFamily="2" charset="-122"/>
                <a:ea typeface="华文新魏" pitchFamily="2" charset="-122"/>
              </a:rPr>
              <a:t>洛</a:t>
            </a:r>
            <a:r>
              <a:rPr lang="en-US" altLang="zh-CN" sz="9600" dirty="0">
                <a:solidFill>
                  <a:srgbClr val="00B0F0"/>
                </a:solidFill>
                <a:latin typeface="华文新魏" pitchFamily="2" charset="-122"/>
                <a:ea typeface="华文新魏" pitchFamily="2" charset="-122"/>
              </a:rPr>
              <a:t>]</a:t>
            </a:r>
            <a:r>
              <a:rPr lang="zh-CN" altLang="en-US" sz="9600" dirty="0">
                <a:solidFill>
                  <a:schemeClr val="accent3">
                    <a:lumMod val="60000"/>
                    <a:lumOff val="40000"/>
                  </a:schemeClr>
                </a:solidFill>
                <a:latin typeface="华文新魏" pitchFamily="2" charset="-122"/>
                <a:ea typeface="华文新魏" pitchFamily="2" charset="-122"/>
              </a:rPr>
              <a:t>。</a:t>
            </a:r>
            <a:r>
              <a:rPr lang="zh-CN" altLang="en-US" sz="96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华文新魏" pitchFamily="2" charset="-122"/>
                <a:ea typeface="华文新魏" pitchFamily="2" charset="-122"/>
              </a:rPr>
              <a:t>女以</a:t>
            </a:r>
            <a:r>
              <a:rPr lang="zh-CN" altLang="en-US" sz="9600" dirty="0">
                <a:solidFill>
                  <a:schemeClr val="accent3">
                    <a:lumMod val="60000"/>
                    <a:lumOff val="40000"/>
                  </a:schemeClr>
                </a:solidFill>
                <a:latin typeface="华文新魏" pitchFamily="2" charset="-122"/>
                <a:ea typeface="华文新魏" pitchFamily="2" charset="-122"/>
              </a:rPr>
              <a:t>我车宕伐</a:t>
            </a:r>
            <a:r>
              <a:rPr lang="zh-CN" altLang="en-US" sz="80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华文新魏" pitchFamily="2" charset="-122"/>
                <a:ea typeface="华文新魏" pitchFamily="2" charset="-122"/>
              </a:rPr>
              <a:t>玁</a:t>
            </a:r>
            <a:r>
              <a:rPr lang="zh-CN" altLang="en-US" sz="9600" dirty="0">
                <a:solidFill>
                  <a:schemeClr val="accent3">
                    <a:lumMod val="60000"/>
                    <a:lumOff val="40000"/>
                  </a:schemeClr>
                </a:solidFill>
                <a:latin typeface="华文新魏" pitchFamily="2" charset="-122"/>
                <a:ea typeface="华文新魏" pitchFamily="2" charset="-122"/>
              </a:rPr>
              <a:t>狁于</a:t>
            </a:r>
            <a:r>
              <a:rPr lang="zh-CN" altLang="en-US" sz="96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华文新魏" pitchFamily="2" charset="-122"/>
                <a:ea typeface="华文新魏" pitchFamily="2" charset="-122"/>
              </a:rPr>
              <a:t>高</a:t>
            </a:r>
            <a:r>
              <a:rPr lang="zh-CN" altLang="en-US" sz="9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华文新魏" pitchFamily="2" charset="-122"/>
                <a:ea typeface="华文新魏" pitchFamily="2" charset="-122"/>
              </a:rPr>
              <a:t>陶</a:t>
            </a:r>
            <a:r>
              <a:rPr lang="zh-CN" altLang="en-US" sz="96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华文新魏" pitchFamily="2" charset="-122"/>
                <a:ea typeface="华文新魏" pitchFamily="2" charset="-122"/>
              </a:rPr>
              <a:t>，</a:t>
            </a:r>
            <a:r>
              <a:rPr lang="zh-CN" altLang="en-US" sz="9600" dirty="0">
                <a:solidFill>
                  <a:schemeClr val="accent3">
                    <a:lumMod val="60000"/>
                    <a:lumOff val="40000"/>
                  </a:schemeClr>
                </a:solidFill>
                <a:latin typeface="华文新魏" pitchFamily="2" charset="-122"/>
                <a:ea typeface="华文新魏" pitchFamily="2" charset="-122"/>
              </a:rPr>
              <a:t>女多折首</a:t>
            </a:r>
            <a:r>
              <a:rPr lang="zh-CN" altLang="en-US" sz="8000" b="1" dirty="0" smtClean="0">
                <a:solidFill>
                  <a:srgbClr val="00B0F0"/>
                </a:solidFill>
                <a:latin typeface="华文新魏" pitchFamily="2" charset="-122"/>
                <a:ea typeface="华文新魏" pitchFamily="2" charset="-122"/>
              </a:rPr>
              <a:t>執訊</a:t>
            </a:r>
            <a:r>
              <a:rPr lang="zh-CN" altLang="en-US" sz="96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华文新魏" pitchFamily="2" charset="-122"/>
                <a:ea typeface="华文新魏" pitchFamily="2" charset="-122"/>
              </a:rPr>
              <a:t>。</a:t>
            </a:r>
            <a:r>
              <a:rPr lang="zh-CN" altLang="en-US" sz="9600" dirty="0">
                <a:solidFill>
                  <a:schemeClr val="accent3">
                    <a:lumMod val="60000"/>
                    <a:lumOff val="40000"/>
                  </a:schemeClr>
                </a:solidFill>
                <a:latin typeface="华文新魏" pitchFamily="2" charset="-122"/>
                <a:ea typeface="华文新魏" pitchFamily="2" charset="-122"/>
              </a:rPr>
              <a:t>戎大同</a:t>
            </a:r>
            <a:r>
              <a:rPr lang="en-US" altLang="zh-CN" sz="96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华文新魏" pitchFamily="2" charset="-122"/>
                <a:ea typeface="华文新魏" pitchFamily="2" charset="-122"/>
              </a:rPr>
              <a:t>[</a:t>
            </a:r>
            <a:r>
              <a:rPr lang="zh-CN" altLang="en-US" sz="9600" dirty="0" smtClean="0">
                <a:solidFill>
                  <a:srgbClr val="00B0F0"/>
                </a:solidFill>
                <a:latin typeface="华文新魏" pitchFamily="2" charset="-122"/>
                <a:ea typeface="华文新魏" pitchFamily="2" charset="-122"/>
              </a:rPr>
              <a:t>永</a:t>
            </a:r>
            <a:r>
              <a:rPr lang="en-US" altLang="zh-CN" sz="96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华文新魏" pitchFamily="2" charset="-122"/>
                <a:ea typeface="华文新魏" pitchFamily="2" charset="-122"/>
              </a:rPr>
              <a:t>]</a:t>
            </a:r>
            <a:r>
              <a:rPr lang="zh-CN" altLang="en-US" sz="9600" dirty="0">
                <a:solidFill>
                  <a:schemeClr val="accent3">
                    <a:lumMod val="60000"/>
                    <a:lumOff val="40000"/>
                  </a:schemeClr>
                </a:solidFill>
                <a:latin typeface="华文新魏" pitchFamily="2" charset="-122"/>
                <a:ea typeface="华文新魏" pitchFamily="2" charset="-122"/>
              </a:rPr>
              <a:t>追</a:t>
            </a:r>
            <a:r>
              <a:rPr lang="zh-CN" altLang="en-US" sz="96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华文新魏" pitchFamily="2" charset="-122"/>
                <a:ea typeface="华文新魏" pitchFamily="2" charset="-122"/>
              </a:rPr>
              <a:t>女，女</a:t>
            </a:r>
            <a:r>
              <a:rPr lang="zh-CN" altLang="en-US" sz="8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n-ea"/>
              </a:rPr>
              <a:t>彶</a:t>
            </a:r>
            <a:r>
              <a:rPr lang="zh-CN" altLang="en-US" sz="9600" dirty="0">
                <a:solidFill>
                  <a:schemeClr val="accent3">
                    <a:lumMod val="60000"/>
                    <a:lumOff val="40000"/>
                  </a:schemeClr>
                </a:solidFill>
                <a:latin typeface="华文新魏" pitchFamily="2" charset="-122"/>
                <a:ea typeface="华文新魏" pitchFamily="2" charset="-122"/>
              </a:rPr>
              <a:t>戎</a:t>
            </a:r>
            <a:r>
              <a:rPr lang="zh-CN" altLang="en-US" sz="96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华文新魏" pitchFamily="2" charset="-122"/>
                <a:ea typeface="华文新魏" pitchFamily="2" charset="-122"/>
              </a:rPr>
              <a:t>，大</a:t>
            </a:r>
            <a:r>
              <a:rPr lang="zh-CN" altLang="en-US" sz="9600" dirty="0">
                <a:solidFill>
                  <a:schemeClr val="accent3">
                    <a:lumMod val="60000"/>
                    <a:lumOff val="40000"/>
                  </a:schemeClr>
                </a:solidFill>
                <a:latin typeface="华文新魏" pitchFamily="2" charset="-122"/>
                <a:ea typeface="华文新魏" pitchFamily="2" charset="-122"/>
              </a:rPr>
              <a:t>敦</a:t>
            </a:r>
            <a:r>
              <a:rPr lang="zh-CN" altLang="en-US" sz="9600" u="dbl" dirty="0" smtClean="0">
                <a:solidFill>
                  <a:schemeClr val="accent3">
                    <a:lumMod val="60000"/>
                    <a:lumOff val="40000"/>
                  </a:schemeClr>
                </a:solidFill>
                <a:uFill>
                  <a:solidFill>
                    <a:srgbClr val="FF0000"/>
                  </a:solidFill>
                </a:uFill>
                <a:latin typeface="华文新魏" pitchFamily="2" charset="-122"/>
                <a:ea typeface="华文新魏" pitchFamily="2" charset="-122"/>
              </a:rPr>
              <a:t>搏</a:t>
            </a:r>
            <a:r>
              <a:rPr lang="zh-CN" altLang="en-US" sz="9600" dirty="0" smtClean="0">
                <a:solidFill>
                  <a:schemeClr val="accent3">
                    <a:lumMod val="60000"/>
                    <a:lumOff val="40000"/>
                  </a:schemeClr>
                </a:solidFill>
                <a:uFill>
                  <a:solidFill>
                    <a:srgbClr val="FF0000"/>
                  </a:solidFill>
                </a:uFill>
                <a:latin typeface="华文新魏" pitchFamily="2" charset="-122"/>
                <a:ea typeface="华文新魏" pitchFamily="2" charset="-122"/>
              </a:rPr>
              <a:t>，</a:t>
            </a:r>
            <a:r>
              <a:rPr lang="zh-CN" altLang="en-US" sz="96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华文新魏" pitchFamily="2" charset="-122"/>
                <a:ea typeface="华文新魏" pitchFamily="2" charset="-122"/>
              </a:rPr>
              <a:t>女休</a:t>
            </a:r>
            <a:r>
              <a:rPr lang="zh-CN" altLang="en-US" sz="9600" dirty="0">
                <a:solidFill>
                  <a:schemeClr val="accent3">
                    <a:lumMod val="60000"/>
                    <a:lumOff val="40000"/>
                  </a:schemeClr>
                </a:solidFill>
                <a:latin typeface="华文新魏" pitchFamily="2" charset="-122"/>
                <a:ea typeface="华文新魏" pitchFamily="2" charset="-122"/>
              </a:rPr>
              <a:t>，</a:t>
            </a:r>
            <a:r>
              <a:rPr lang="zh-CN" altLang="en-US" sz="96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华文新魏" pitchFamily="2" charset="-122"/>
                <a:ea typeface="华文新魏" pitchFamily="2" charset="-122"/>
              </a:rPr>
              <a:t>弗 以我</a:t>
            </a:r>
            <a:r>
              <a:rPr lang="zh-CN" altLang="en-US" sz="9600" dirty="0">
                <a:solidFill>
                  <a:schemeClr val="accent3">
                    <a:lumMod val="60000"/>
                    <a:lumOff val="40000"/>
                  </a:schemeClr>
                </a:solidFill>
                <a:latin typeface="华文新魏" pitchFamily="2" charset="-122"/>
                <a:ea typeface="华文新魏" pitchFamily="2" charset="-122"/>
              </a:rPr>
              <a:t>车</a:t>
            </a:r>
            <a:r>
              <a:rPr lang="zh-CN" altLang="en-US" sz="80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华文新魏" pitchFamily="2" charset="-122"/>
                <a:ea typeface="华文新魏" pitchFamily="2" charset="-122"/>
              </a:rPr>
              <a:t>圅</a:t>
            </a:r>
            <a:r>
              <a:rPr lang="zh-CN" altLang="en-US" sz="96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华文新魏" pitchFamily="2" charset="-122"/>
                <a:ea typeface="华文新魏" pitchFamily="2" charset="-122"/>
              </a:rPr>
              <a:t>于</a:t>
            </a:r>
            <a:r>
              <a:rPr lang="zh-CN" altLang="en-US" sz="8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华文新魏" pitchFamily="2" charset="-122"/>
                <a:ea typeface="华文新魏" pitchFamily="2" charset="-122"/>
              </a:rPr>
              <a:t>囏</a:t>
            </a:r>
            <a:r>
              <a:rPr lang="zh-CN" altLang="en-US" sz="96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华文新魏" pitchFamily="2" charset="-122"/>
                <a:ea typeface="华文新魏" pitchFamily="2" charset="-122"/>
              </a:rPr>
              <a:t>。女</a:t>
            </a:r>
            <a:r>
              <a:rPr lang="zh-CN" altLang="en-US" sz="9600" dirty="0">
                <a:solidFill>
                  <a:schemeClr val="accent3">
                    <a:lumMod val="60000"/>
                    <a:lumOff val="40000"/>
                  </a:schemeClr>
                </a:solidFill>
                <a:latin typeface="华文新魏" pitchFamily="2" charset="-122"/>
                <a:ea typeface="华文新魏" pitchFamily="2" charset="-122"/>
              </a:rPr>
              <a:t>多</a:t>
            </a:r>
            <a:r>
              <a:rPr lang="zh-CN" altLang="en-US" sz="96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华文新魏" pitchFamily="2" charset="-122"/>
                <a:ea typeface="华文新魏" pitchFamily="2" charset="-122"/>
              </a:rPr>
              <a:t>禽、折首、</a:t>
            </a:r>
            <a:r>
              <a:rPr lang="zh-CN" altLang="en-US" sz="8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华文新魏" pitchFamily="2" charset="-122"/>
                <a:ea typeface="华文新魏" pitchFamily="2" charset="-122"/>
              </a:rPr>
              <a:t>執訊</a:t>
            </a:r>
            <a:r>
              <a:rPr lang="zh-CN" altLang="en-US" sz="96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华文新魏" pitchFamily="2" charset="-122"/>
                <a:ea typeface="华文新魏" pitchFamily="2" charset="-122"/>
              </a:rPr>
              <a:t>。”</a:t>
            </a:r>
            <a:r>
              <a:rPr lang="en-US" altLang="zh-CN" sz="9600" dirty="0"/>
              <a:t/>
            </a:r>
            <a:br>
              <a:rPr lang="en-US" altLang="zh-CN" sz="9600" dirty="0"/>
            </a:br>
            <a:endParaRPr lang="en-US" altLang="zh-CN" sz="9600" dirty="0"/>
          </a:p>
          <a:p>
            <a:endParaRPr lang="zh-CN" altLang="en-US" sz="9600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6120680" cy="858675"/>
          </a:xfrm>
        </p:spPr>
        <p:txBody>
          <a:bodyPr>
            <a:noAutofit/>
          </a:bodyPr>
          <a:lstStyle/>
          <a:p>
            <a:pPr algn="r"/>
            <a:r>
              <a:rPr lang="zh-CN" altLang="en-US" sz="3200" dirty="0" smtClean="0">
                <a:solidFill>
                  <a:schemeClr val="accent2">
                    <a:lumMod val="75000"/>
                  </a:schemeClr>
                </a:solidFill>
              </a:rPr>
              <a:t>四、不其簋铭文释读、隶定</a:t>
            </a:r>
            <a:endParaRPr lang="zh-CN" altLang="en-U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96752"/>
            <a:ext cx="4010322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28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355976" y="980728"/>
            <a:ext cx="4330824" cy="511527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2400" dirty="0">
                <a:solidFill>
                  <a:schemeClr val="accent3">
                    <a:lumMod val="60000"/>
                    <a:lumOff val="40000"/>
                  </a:schemeClr>
                </a:solidFill>
                <a:latin typeface="华文新魏" pitchFamily="2" charset="-122"/>
                <a:ea typeface="华文新魏" pitchFamily="2" charset="-122"/>
              </a:rPr>
              <a:t>白氏曰：“不其，女小子，</a:t>
            </a:r>
            <a:r>
              <a:rPr lang="zh-CN" alt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华文新魏" pitchFamily="2" charset="-122"/>
                <a:ea typeface="华文新魏" pitchFamily="2" charset="-122"/>
              </a:rPr>
              <a:t>女</a:t>
            </a:r>
            <a:r>
              <a:rPr lang="zh-CN" altLang="en-US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华文新魏" pitchFamily="2" charset="-122"/>
                <a:ea typeface="华文新魏" pitchFamily="2" charset="-122"/>
              </a:rPr>
              <a:t>肈</a:t>
            </a:r>
            <a:r>
              <a:rPr lang="zh-CN" alt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华文新魏" pitchFamily="2" charset="-122"/>
                <a:ea typeface="华文新魏" pitchFamily="2" charset="-122"/>
              </a:rPr>
              <a:t>诲</a:t>
            </a:r>
            <a:r>
              <a:rPr lang="en-US" altLang="zh-CN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华文新魏" pitchFamily="2" charset="-122"/>
                <a:ea typeface="华文新魏" pitchFamily="2" charset="-122"/>
              </a:rPr>
              <a:t>(min</a:t>
            </a:r>
            <a:r>
              <a:rPr lang="zh-CN" alt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华文新魏" pitchFamily="2" charset="-122"/>
                <a:ea typeface="华文新魏" pitchFamily="2" charset="-122"/>
              </a:rPr>
              <a:t>）于戎工</a:t>
            </a:r>
            <a:r>
              <a:rPr lang="zh-CN" altLang="en-US" sz="2400" dirty="0">
                <a:solidFill>
                  <a:schemeClr val="accent3">
                    <a:lumMod val="60000"/>
                    <a:lumOff val="40000"/>
                  </a:schemeClr>
                </a:solidFill>
                <a:latin typeface="华文新魏" pitchFamily="2" charset="-122"/>
                <a:ea typeface="华文新魏" pitchFamily="2" charset="-122"/>
              </a:rPr>
              <a:t>，</a:t>
            </a:r>
            <a:r>
              <a:rPr lang="zh-CN" altLang="en-US" sz="2400" dirty="0">
                <a:solidFill>
                  <a:srgbClr val="00B0F0"/>
                </a:solidFill>
                <a:latin typeface="华文新魏" pitchFamily="2" charset="-122"/>
                <a:ea typeface="华文新魏" pitchFamily="2" charset="-122"/>
              </a:rPr>
              <a:t>易</a:t>
            </a:r>
            <a:r>
              <a:rPr lang="zh-CN" altLang="en-US" sz="2400" dirty="0">
                <a:solidFill>
                  <a:schemeClr val="accent3">
                    <a:lumMod val="60000"/>
                    <a:lumOff val="40000"/>
                  </a:schemeClr>
                </a:solidFill>
                <a:latin typeface="华文新魏" pitchFamily="2" charset="-122"/>
                <a:ea typeface="华文新魏" pitchFamily="2" charset="-122"/>
              </a:rPr>
              <a:t>女弓一，矢束，臣五家，田十田，</a:t>
            </a:r>
            <a:r>
              <a:rPr lang="zh-CN" alt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华文新魏" pitchFamily="2" charset="-122"/>
                <a:ea typeface="华文新魏" pitchFamily="2" charset="-122"/>
              </a:rPr>
              <a:t>用</a:t>
            </a:r>
            <a:r>
              <a:rPr lang="zh-CN" altLang="en-US" sz="2400" dirty="0">
                <a:solidFill>
                  <a:schemeClr val="accent3">
                    <a:lumMod val="60000"/>
                    <a:lumOff val="40000"/>
                  </a:schemeClr>
                </a:solidFill>
                <a:latin typeface="华文新魏" pitchFamily="2" charset="-122"/>
                <a:ea typeface="华文新魏" pitchFamily="2" charset="-122"/>
              </a:rPr>
              <a:t>永</a:t>
            </a:r>
            <a:r>
              <a:rPr lang="zh-CN" alt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华文新魏" pitchFamily="2" charset="-122"/>
                <a:ea typeface="华文新魏" pitchFamily="2" charset="-122"/>
              </a:rPr>
              <a:t>乃</a:t>
            </a:r>
            <a:r>
              <a:rPr lang="zh-CN" altLang="en-US" sz="2400" dirty="0">
                <a:solidFill>
                  <a:schemeClr val="accent3">
                    <a:lumMod val="60000"/>
                    <a:lumOff val="40000"/>
                  </a:schemeClr>
                </a:solidFill>
                <a:latin typeface="华文新魏" pitchFamily="2" charset="-122"/>
                <a:ea typeface="华文新魏" pitchFamily="2" charset="-122"/>
              </a:rPr>
              <a:t>事。不其</a:t>
            </a:r>
            <a:r>
              <a:rPr lang="zh-CN" alt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华文新魏" pitchFamily="2" charset="-122"/>
                <a:ea typeface="华文新魏" pitchFamily="2" charset="-122"/>
              </a:rPr>
              <a:t>拜</a:t>
            </a:r>
            <a:r>
              <a:rPr lang="zh-CN" altLang="en-US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华文新魏" pitchFamily="2" charset="-122"/>
                <a:ea typeface="华文新魏" pitchFamily="2" charset="-122"/>
              </a:rPr>
              <a:t>䭬（</a:t>
            </a:r>
            <a:r>
              <a:rPr lang="zh-CN" alt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华文新魏" pitchFamily="2" charset="-122"/>
                <a:ea typeface="华文新魏" pitchFamily="2" charset="-122"/>
              </a:rPr>
              <a:t>稽</a:t>
            </a:r>
            <a:r>
              <a:rPr lang="zh-CN" altLang="en-US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华文新魏" pitchFamily="2" charset="-122"/>
                <a:ea typeface="华文新魏" pitchFamily="2" charset="-122"/>
              </a:rPr>
              <a:t>）</a:t>
            </a:r>
            <a:r>
              <a:rPr lang="zh-CN" alt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华文新魏" pitchFamily="2" charset="-122"/>
                <a:ea typeface="华文新魏" pitchFamily="2" charset="-122"/>
              </a:rPr>
              <a:t>手</a:t>
            </a:r>
            <a:r>
              <a:rPr lang="zh-CN" altLang="en-US" sz="2400" dirty="0">
                <a:solidFill>
                  <a:schemeClr val="accent3">
                    <a:lumMod val="60000"/>
                    <a:lumOff val="40000"/>
                  </a:schemeClr>
                </a:solidFill>
                <a:latin typeface="华文新魏" pitchFamily="2" charset="-122"/>
                <a:ea typeface="华文新魏" pitchFamily="2" charset="-122"/>
              </a:rPr>
              <a:t>，</a:t>
            </a:r>
            <a:r>
              <a:rPr lang="zh-CN" altLang="en-US" sz="2400" dirty="0">
                <a:solidFill>
                  <a:srgbClr val="00B0F0"/>
                </a:solidFill>
                <a:latin typeface="华文新魏" pitchFamily="2" charset="-122"/>
                <a:ea typeface="华文新魏" pitchFamily="2" charset="-122"/>
              </a:rPr>
              <a:t>休</a:t>
            </a:r>
            <a:r>
              <a:rPr lang="zh-CN" altLang="en-US" sz="2400" dirty="0">
                <a:solidFill>
                  <a:schemeClr val="accent3">
                    <a:lumMod val="60000"/>
                    <a:lumOff val="40000"/>
                  </a:schemeClr>
                </a:solidFill>
                <a:latin typeface="华文新魏" pitchFamily="2" charset="-122"/>
                <a:ea typeface="华文新魏" pitchFamily="2" charset="-122"/>
              </a:rPr>
              <a:t>，用作朕皇祖公白孟姬尊簋，用</a:t>
            </a:r>
            <a:r>
              <a:rPr lang="zh-CN" altLang="en-US" sz="20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华文新魏" pitchFamily="2" charset="-122"/>
                <a:ea typeface="华文新魏" pitchFamily="2" charset="-122"/>
              </a:rPr>
              <a:t>匄</a:t>
            </a:r>
            <a:r>
              <a:rPr lang="zh-CN" altLang="en-US" sz="2400" dirty="0">
                <a:solidFill>
                  <a:schemeClr val="accent3">
                    <a:lumMod val="60000"/>
                    <a:lumOff val="40000"/>
                  </a:schemeClr>
                </a:solidFill>
                <a:latin typeface="华文新魏" pitchFamily="2" charset="-122"/>
                <a:ea typeface="华文新魏" pitchFamily="2" charset="-122"/>
              </a:rPr>
              <a:t>（丐）多福，眉寿无疆，永屯</a:t>
            </a:r>
            <a:r>
              <a:rPr lang="zh-CN" altLang="en-US" sz="20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华文新魏" pitchFamily="2" charset="-122"/>
                <a:ea typeface="华文新魏" pitchFamily="2" charset="-122"/>
              </a:rPr>
              <a:t>霝</a:t>
            </a:r>
            <a:r>
              <a:rPr lang="en-US" altLang="zh-CN" sz="24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华文新魏" pitchFamily="2" charset="-122"/>
                <a:ea typeface="华文新魏" pitchFamily="2" charset="-122"/>
              </a:rPr>
              <a:t>líng</a:t>
            </a:r>
            <a:r>
              <a:rPr lang="zh-CN" altLang="en-US" sz="2400" dirty="0">
                <a:solidFill>
                  <a:schemeClr val="accent3">
                    <a:lumMod val="60000"/>
                    <a:lumOff val="40000"/>
                  </a:schemeClr>
                </a:solidFill>
                <a:latin typeface="华文新魏" pitchFamily="2" charset="-122"/>
                <a:ea typeface="华文新魏" pitchFamily="2" charset="-122"/>
              </a:rPr>
              <a:t>终，</a:t>
            </a:r>
            <a:r>
              <a:rPr lang="zh-CN" alt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华文新魏" pitchFamily="2" charset="-122"/>
                <a:ea typeface="华文新魏" pitchFamily="2" charset="-122"/>
              </a:rPr>
              <a:t>子子孙孙其永</a:t>
            </a:r>
            <a:r>
              <a:rPr lang="zh-CN" altLang="en-US" sz="2400" dirty="0">
                <a:solidFill>
                  <a:schemeClr val="accent3">
                    <a:lumMod val="60000"/>
                    <a:lumOff val="40000"/>
                  </a:schemeClr>
                </a:solidFill>
                <a:latin typeface="华文新魏" pitchFamily="2" charset="-122"/>
                <a:ea typeface="华文新魏" pitchFamily="2" charset="-122"/>
              </a:rPr>
              <a:t>寳用享</a:t>
            </a:r>
            <a:r>
              <a:rPr lang="en-US" altLang="zh-CN" sz="2400" dirty="0">
                <a:solidFill>
                  <a:schemeClr val="accent3">
                    <a:lumMod val="60000"/>
                    <a:lumOff val="40000"/>
                  </a:schemeClr>
                </a:solidFill>
                <a:latin typeface="华文新魏" pitchFamily="2" charset="-122"/>
                <a:ea typeface="华文新魏" pitchFamily="2" charset="-122"/>
              </a:rPr>
              <a:t>.</a:t>
            </a:r>
          </a:p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976333" y="292869"/>
            <a:ext cx="6471253" cy="828328"/>
          </a:xfrm>
        </p:spPr>
        <p:txBody>
          <a:bodyPr>
            <a:noAutofit/>
          </a:bodyPr>
          <a:lstStyle/>
          <a:p>
            <a:pPr algn="ctr"/>
            <a:r>
              <a:rPr lang="zh-CN" altLang="en-US" sz="4400" dirty="0" smtClean="0">
                <a:solidFill>
                  <a:schemeClr val="accent2">
                    <a:lumMod val="75000"/>
                  </a:schemeClr>
                </a:solidFill>
              </a:rPr>
              <a:t>不其簋铭文释读、隶定</a:t>
            </a:r>
            <a:endParaRPr lang="zh-CN" altLang="en-US" sz="4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24744"/>
            <a:ext cx="3888432" cy="4887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969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72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CN" altLang="en-US" dirty="0" smtClean="0"/>
              <a:t>王国维</a:t>
            </a:r>
            <a:r>
              <a:rPr lang="zh-CN" altLang="en-US" dirty="0"/>
              <a:t>说：“白，古文以为伯字。伯氏，盖周天子</a:t>
            </a:r>
            <a:r>
              <a:rPr lang="zh-CN" altLang="en-US" dirty="0" smtClean="0"/>
              <a:t>大臣食</a:t>
            </a:r>
            <a:r>
              <a:rPr lang="zh-CN" altLang="en-US" dirty="0"/>
              <a:t>邑畿内而爵为伯者。</a:t>
            </a:r>
            <a:r>
              <a:rPr lang="en-US" altLang="zh-CN" dirty="0"/>
              <a:t>……</a:t>
            </a:r>
            <a:r>
              <a:rPr lang="zh-CN" altLang="en-US" dirty="0"/>
              <a:t>不 作敦称其君为</a:t>
            </a:r>
            <a:r>
              <a:rPr lang="zh-CN" altLang="en-US" dirty="0" smtClean="0"/>
              <a:t>伯氏</a:t>
            </a:r>
            <a:r>
              <a:rPr lang="zh-CN" altLang="en-US" dirty="0"/>
              <a:t>，亦周时臣子称君之通例也。</a:t>
            </a:r>
            <a:r>
              <a:rPr lang="zh-CN" altLang="en-US" dirty="0" smtClean="0"/>
              <a:t>”这个说法</a:t>
            </a:r>
            <a:r>
              <a:rPr lang="zh-CN" altLang="en-US" dirty="0"/>
              <a:t>是不准确的，而且未能揭示出铭文中隐含的</a:t>
            </a:r>
            <a:r>
              <a:rPr lang="zh-CN" altLang="en-US" dirty="0" smtClean="0"/>
              <a:t>诸多</a:t>
            </a:r>
            <a:r>
              <a:rPr lang="zh-CN" altLang="en-US" dirty="0"/>
              <a:t>奥秘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李学勤首次</a:t>
            </a:r>
            <a:r>
              <a:rPr lang="zh-CN" altLang="en-US" dirty="0"/>
              <a:t>提出“不其簋所记是周宣王</a:t>
            </a:r>
            <a:r>
              <a:rPr lang="zh-CN" altLang="en-US" dirty="0" smtClean="0"/>
              <a:t>时秦庄</a:t>
            </a:r>
            <a:r>
              <a:rPr lang="zh-CN" altLang="en-US" dirty="0"/>
              <a:t>公破西戎的战役”，认为簋铭的不其很</a:t>
            </a:r>
            <a:r>
              <a:rPr lang="zh-CN" altLang="en-US" dirty="0" smtClean="0"/>
              <a:t>可能是</a:t>
            </a:r>
            <a:r>
              <a:rPr lang="zh-CN" altLang="en-US" dirty="0"/>
              <a:t>文献里的秦庄公，</a:t>
            </a:r>
            <a:r>
              <a:rPr lang="zh-CN" altLang="en-US" dirty="0" smtClean="0"/>
              <a:t>伯氏</a:t>
            </a:r>
            <a:r>
              <a:rPr lang="zh-CN" altLang="en-US" dirty="0"/>
              <a:t>为其</a:t>
            </a:r>
            <a:r>
              <a:rPr lang="zh-CN" altLang="en-US" dirty="0" smtClean="0"/>
              <a:t>长兄。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郭沫若通过</a:t>
            </a:r>
            <a:r>
              <a:rPr lang="en-US" altLang="zh-CN" dirty="0" smtClean="0"/>
              <a:t>《</a:t>
            </a:r>
            <a:r>
              <a:rPr lang="zh-CN" altLang="en-US" dirty="0" smtClean="0"/>
              <a:t>虢季子白盘</a:t>
            </a:r>
            <a:r>
              <a:rPr lang="en-US" altLang="zh-CN" dirty="0" smtClean="0"/>
              <a:t>》</a:t>
            </a:r>
            <a:r>
              <a:rPr lang="zh-CN" altLang="en-US" dirty="0" smtClean="0"/>
              <a:t>和</a:t>
            </a:r>
            <a:r>
              <a:rPr lang="en-US" altLang="zh-CN" dirty="0" smtClean="0"/>
              <a:t>《</a:t>
            </a:r>
            <a:r>
              <a:rPr lang="zh-CN" altLang="en-US" dirty="0" smtClean="0"/>
              <a:t>不其簋</a:t>
            </a:r>
            <a:r>
              <a:rPr lang="en-US" altLang="zh-CN" dirty="0" smtClean="0"/>
              <a:t>》</a:t>
            </a:r>
            <a:r>
              <a:rPr lang="zh-CN" altLang="en-US" dirty="0" smtClean="0"/>
              <a:t>的比较研究，从对</a:t>
            </a:r>
            <a:r>
              <a:rPr lang="en-US" altLang="zh-CN" dirty="0" smtClean="0"/>
              <a:t>《</a:t>
            </a:r>
            <a:r>
              <a:rPr lang="zh-CN" altLang="en-US" dirty="0" smtClean="0"/>
              <a:t>虢季子白盘</a:t>
            </a:r>
            <a:r>
              <a:rPr lang="en-US" altLang="zh-CN" dirty="0" smtClean="0"/>
              <a:t>》</a:t>
            </a:r>
            <a:r>
              <a:rPr lang="zh-CN" altLang="en-US" dirty="0"/>
              <a:t>中的人物称名，事件关联和作战地点的研究，给出的</a:t>
            </a:r>
            <a:r>
              <a:rPr lang="zh-CN" altLang="en-US" dirty="0" smtClean="0"/>
              <a:t>结论虢季子白即是白氏，虢</a:t>
            </a:r>
            <a:r>
              <a:rPr lang="zh-CN" altLang="en-US" dirty="0"/>
              <a:t>季子白作为西虢氏高级贵族和王室重臣，</a:t>
            </a:r>
            <a:r>
              <a:rPr lang="zh-CN" altLang="en-US" dirty="0" smtClean="0"/>
              <a:t>担任本</a:t>
            </a:r>
            <a:r>
              <a:rPr lang="zh-CN" altLang="en-US" dirty="0"/>
              <a:t>次对猃狁作战的</a:t>
            </a:r>
            <a:r>
              <a:rPr lang="zh-CN" altLang="en-US" dirty="0" smtClean="0"/>
              <a:t>主帅，不其是秦仲之长子庄公。</a:t>
            </a: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95536" y="404664"/>
            <a:ext cx="5266928" cy="864096"/>
          </a:xfrm>
        </p:spPr>
        <p:txBody>
          <a:bodyPr>
            <a:normAutofit/>
          </a:bodyPr>
          <a:lstStyle/>
          <a:p>
            <a:r>
              <a:rPr lang="zh-CN" altLang="en-US" sz="3200" dirty="0" smtClean="0">
                <a:solidFill>
                  <a:schemeClr val="accent2">
                    <a:lumMod val="75000"/>
                  </a:schemeClr>
                </a:solidFill>
              </a:rPr>
              <a:t>五、关于“不其”与“白氏”</a:t>
            </a:r>
            <a:endParaRPr lang="zh-CN" altLang="en-U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555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200800" cy="5328592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b="1" dirty="0">
                <a:solidFill>
                  <a:srgbClr val="00B050"/>
                </a:solidFill>
                <a:latin typeface="华文新魏" pitchFamily="2" charset="-122"/>
                <a:ea typeface="华文新魏" pitchFamily="2" charset="-122"/>
              </a:rPr>
              <a:t>解读</a:t>
            </a:r>
            <a:r>
              <a:rPr lang="zh-CN" altLang="en-US" sz="2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华文新魏" pitchFamily="2" charset="-122"/>
                <a:ea typeface="华文新魏" pitchFamily="2" charset="-122"/>
              </a:rPr>
              <a:t/>
            </a:r>
            <a:br>
              <a:rPr lang="zh-CN" altLang="en-US" sz="2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华文新魏" pitchFamily="2" charset="-122"/>
                <a:ea typeface="华文新魏" pitchFamily="2" charset="-122"/>
              </a:rPr>
            </a:br>
            <a:r>
              <a:rPr lang="zh-CN" altLang="en-US" sz="2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华文新魏" pitchFamily="2" charset="-122"/>
                <a:ea typeface="华文新魏" pitchFamily="2" charset="-122"/>
              </a:rPr>
              <a:t>    </a:t>
            </a:r>
            <a:r>
              <a:rPr lang="zh-CN" altLang="en-US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华文新魏" pitchFamily="2" charset="-122"/>
                <a:ea typeface="华文新魏" pitchFamily="2" charset="-122"/>
              </a:rPr>
              <a:t>在九月月初</a:t>
            </a:r>
            <a:r>
              <a:rPr lang="zh-CN" altLang="en-US" sz="2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华文新魏" pitchFamily="2" charset="-122"/>
                <a:ea typeface="华文新魏" pitchFamily="2" charset="-122"/>
              </a:rPr>
              <a:t>戊申这个利于出征的大好日子。</a:t>
            </a:r>
            <a:r>
              <a:rPr lang="zh-CN" altLang="en-US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华文新魏" pitchFamily="2" charset="-122"/>
                <a:ea typeface="华文新魏" pitchFamily="2" charset="-122"/>
              </a:rPr>
              <a:t>白氏说</a:t>
            </a:r>
            <a:r>
              <a:rPr lang="zh-CN" altLang="en-US" sz="2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华文新魏" pitchFamily="2" charset="-122"/>
                <a:ea typeface="华文新魏" pitchFamily="2" charset="-122"/>
              </a:rPr>
              <a:t>：“不其</a:t>
            </a:r>
            <a:r>
              <a:rPr lang="en-US" altLang="zh-CN" sz="2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华文新魏" pitchFamily="2" charset="-122"/>
                <a:ea typeface="华文新魏" pitchFamily="2" charset="-122"/>
              </a:rPr>
              <a:t>(</a:t>
            </a:r>
            <a:r>
              <a:rPr lang="zh-CN" altLang="en-US" sz="2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华文新魏" pitchFamily="2" charset="-122"/>
                <a:ea typeface="华文新魏" pitchFamily="2" charset="-122"/>
              </a:rPr>
              <a:t>秦庄公</a:t>
            </a:r>
            <a:r>
              <a:rPr lang="en-US" altLang="zh-CN" sz="2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华文新魏" pitchFamily="2" charset="-122"/>
                <a:ea typeface="华文新魏" pitchFamily="2" charset="-122"/>
              </a:rPr>
              <a:t>)</a:t>
            </a:r>
            <a:r>
              <a:rPr lang="zh-CN" altLang="en-US" sz="2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华文新魏" pitchFamily="2" charset="-122"/>
                <a:ea typeface="华文新魏" pitchFamily="2" charset="-122"/>
              </a:rPr>
              <a:t>。为了</a:t>
            </a:r>
            <a:r>
              <a:rPr lang="zh-CN" altLang="en-US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华文新魏" pitchFamily="2" charset="-122"/>
                <a:ea typeface="华文新魏" pitchFamily="2" charset="-122"/>
              </a:rPr>
              <a:t>防备猃狁</a:t>
            </a:r>
            <a:r>
              <a:rPr lang="zh-CN" altLang="en-US" sz="2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华文新魏" pitchFamily="2" charset="-122"/>
                <a:ea typeface="华文新魏" pitchFamily="2" charset="-122"/>
              </a:rPr>
              <a:t>的再次进犯</a:t>
            </a:r>
            <a:r>
              <a:rPr lang="zh-CN" altLang="en-US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华文新魏" pitchFamily="2" charset="-122"/>
                <a:ea typeface="华文新魏" pitchFamily="2" charset="-122"/>
              </a:rPr>
              <a:t>，王命令我军西向进发追杀戎敌，其后我回归京师献捷，我命令你向洛地的方向继续继续进行追击，结果你率领我军军兵在高陶扫荡了猃狁，你杀死了许多敌人，抓了许多的俘虏。戎</a:t>
            </a:r>
            <a:r>
              <a:rPr lang="zh-CN" altLang="en-US" sz="2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华文新魏" pitchFamily="2" charset="-122"/>
                <a:ea typeface="华文新魏" pitchFamily="2" charset="-122"/>
              </a:rPr>
              <a:t>人集结</a:t>
            </a:r>
            <a:r>
              <a:rPr lang="zh-CN" altLang="en-US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华文新魏" pitchFamily="2" charset="-122"/>
                <a:ea typeface="华文新魏" pitchFamily="2" charset="-122"/>
              </a:rPr>
              <a:t>大队不停地尾追于你，你率部</a:t>
            </a:r>
            <a:r>
              <a:rPr lang="zh-CN" altLang="en-US" sz="2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华文新魏" pitchFamily="2" charset="-122"/>
                <a:ea typeface="华文新魏" pitchFamily="2" charset="-122"/>
              </a:rPr>
              <a:t>与</a:t>
            </a:r>
            <a:r>
              <a:rPr lang="zh-CN" altLang="en-US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华文新魏" pitchFamily="2" charset="-122"/>
                <a:ea typeface="华文新魏" pitchFamily="2" charset="-122"/>
              </a:rPr>
              <a:t>敌人展开激烈的搏斗。你打的真好，没有是我军军兵陷入艰险。你又多有缴获，多有斩首，多抓俘</a:t>
            </a:r>
            <a:endParaRPr lang="zh-CN" altLang="en-US" sz="2400" b="1" dirty="0">
              <a:solidFill>
                <a:schemeClr val="accent3">
                  <a:lumMod val="60000"/>
                  <a:lumOff val="40000"/>
                </a:schemeClr>
              </a:solidFill>
              <a:latin typeface="华文新魏" pitchFamily="2" charset="-122"/>
              <a:ea typeface="华文新魏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5288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纸张">
  <a:themeElements>
    <a:clrScheme name="纸张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纸张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纸张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4011</TotalTime>
  <Words>935</Words>
  <Application>Microsoft Office PowerPoint</Application>
  <PresentationFormat>全屏显示(4:3)</PresentationFormat>
  <Paragraphs>25</Paragraphs>
  <Slides>11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2" baseType="lpstr">
      <vt:lpstr>纸张</vt:lpstr>
      <vt:lpstr>PowerPoint 演示文稿</vt:lpstr>
      <vt:lpstr>PowerPoint 演示文稿</vt:lpstr>
      <vt:lpstr>二、器物简介</vt:lpstr>
      <vt:lpstr>二、器物简介</vt:lpstr>
      <vt:lpstr>三、关于不其簋器、身分离原因</vt:lpstr>
      <vt:lpstr>四、不其簋铭文释读、隶定</vt:lpstr>
      <vt:lpstr>不其簋铭文释读、隶定</vt:lpstr>
      <vt:lpstr>五、关于“不其”与“白氏”</vt:lpstr>
      <vt:lpstr>解读     在九月月初戊申这个利于出征的大好日子。白氏说：“不其(秦庄公)。为了防备猃狁的再次进犯，王命令我军西向进发追杀戎敌，其后我回归京师献捷，我命令你向洛地的方向继续继续进行追击，结果你率领我军军兵在高陶扫荡了猃狁，你杀死了许多敌人，抓了许多的俘虏。戎人集结大队不停地尾追于你，你率部与敌人展开激烈的搏斗。你打的真好，没有是我军军兵陷入艰险。你又多有缴获，多有斩首，多抓俘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静方鼎</dc:title>
  <dc:creator>宋莉莉</dc:creator>
  <cp:lastModifiedBy>deii1</cp:lastModifiedBy>
  <cp:revision>73</cp:revision>
  <dcterms:modified xsi:type="dcterms:W3CDTF">2017-06-18T04:50:35Z</dcterms:modified>
</cp:coreProperties>
</file>