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标题幻灯片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07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608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algn="l" indent="0" marL="0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altLang="en-US" kumimoji="0" lang="zh-CN" smtClean="0"/>
              <a:t>单击此处编辑母版副标题样式</a:t>
            </a:r>
            <a:endParaRPr kumimoji="0" lang="en-US"/>
          </a:p>
        </p:txBody>
      </p:sp>
      <p:sp>
        <p:nvSpPr>
          <p:cNvPr id="1048609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0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p>
            <a:fld id="{0C913308-F349-4B6D-A68A-DD1791B4A57B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650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65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垂直排列标题与文本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63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63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标题 2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624" name="内容占位符 26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6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6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p>
            <a:endParaRPr altLang="en-US" lang="zh-CN"/>
          </a:p>
        </p:txBody>
      </p:sp>
      <p:sp>
        <p:nvSpPr>
          <p:cNvPr id="1048627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p>
            <a:fld id="{0C913308-F349-4B6D-A68A-DD1791B4A57B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节标题">
    <p:bg>
      <p:bgRef idx="1003">
        <a:schemeClr val="bg2"/>
      </p:bgRef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44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algn="r" indent="0" marL="0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altLang="en-US" kumimoji="0" lang="zh-CN" smtClean="0"/>
              <a:t>单击此处编辑母版文本样式</a:t>
            </a:r>
          </a:p>
        </p:txBody>
      </p:sp>
      <p:sp>
        <p:nvSpPr>
          <p:cNvPr id="1048645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6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</a:fld>
            <a:endParaRPr altLang="en-US" lang="zh-CN"/>
          </a:p>
        </p:txBody>
      </p:sp>
      <p:sp>
        <p:nvSpPr>
          <p:cNvPr id="104864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anchor="t" rtlCol="0"/>
          <a:lstStyle>
            <a:lvl1pPr algn="r"/>
          </a:lstStyle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591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592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593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4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5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TxTwoObj">
  <p:cSld name="比较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615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indent="0" marL="0">
              <a:buNone/>
              <a:defRPr baseline="0" b="0" cap="all" sz="180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altLang="en-US" kumimoji="0" lang="zh-CN" smtClean="0"/>
              <a:t>单击此处编辑母版文本样式</a:t>
            </a:r>
          </a:p>
        </p:txBody>
      </p:sp>
      <p:sp>
        <p:nvSpPr>
          <p:cNvPr id="1048616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indent="0" marL="0">
              <a:buNone/>
              <a:defRPr baseline="0" b="0" cap="all" sz="180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altLang="en-US" kumimoji="0" lang="zh-CN" smtClean="0"/>
              <a:t>单击此处编辑母版文本样式</a:t>
            </a:r>
          </a:p>
        </p:txBody>
      </p:sp>
      <p:sp>
        <p:nvSpPr>
          <p:cNvPr id="1048617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61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619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p>
            <a:fld id="{0C913308-F349-4B6D-A68A-DD1791B4A57B}" type="slidenum">
              <a:rPr altLang="en-US" lang="zh-CN" smtClean="0"/>
            </a:fld>
            <a:endParaRPr altLang="en-US" lang="zh-CN"/>
          </a:p>
        </p:txBody>
      </p:sp>
      <p:sp>
        <p:nvSpPr>
          <p:cNvPr id="1048622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629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空白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5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内容与标题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55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b="1" sz="2000"/>
            </a:lvl1pPr>
          </a:lstStyle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65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indent="0" marL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altLang="en-US" kumimoji="0" lang="zh-CN" smtClean="0"/>
              <a:t>单击此处编辑母版文本样式</a:t>
            </a:r>
          </a:p>
        </p:txBody>
      </p:sp>
      <p:sp>
        <p:nvSpPr>
          <p:cNvPr id="1048657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658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图片与标题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algn="bl" blurRad="1000" dir="5400000" dist="900" endA="500" endPos="10000" rotWithShape="0" stA="49000" sy="-90000"/>
          </a:effectLst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altLang="en-US" kumimoji="0" lang="zh-CN" smtClean="0"/>
              <a:t>单击图标添加图片</a:t>
            </a:r>
            <a:endParaRPr dirty="0" kumimoji="0" lang="en-US"/>
          </a:p>
        </p:txBody>
      </p:sp>
      <p:sp>
        <p:nvSpPr>
          <p:cNvPr id="104863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</a:fld>
            <a:endParaRPr altLang="en-US" lang="zh-CN"/>
          </a:p>
        </p:txBody>
      </p:sp>
      <p:sp>
        <p:nvSpPr>
          <p:cNvPr id="1048641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b="1" sz="2000"/>
            </a:lvl1pPr>
          </a:lstStyle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642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indent="0" marL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altLang="en-US" kumimoji="0" lang="zh-CN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7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altLang="en-US" kumimoji="0" lang="zh-CN" smtClean="0"/>
              <a:t>单击此处编辑母版文本样式</a:t>
            </a:r>
          </a:p>
          <a:p>
            <a:pPr eaLnBrk="1" hangingPunct="1" latinLnBrk="0" lvl="1"/>
            <a:r>
              <a:rPr altLang="en-US" kumimoji="0" lang="zh-CN" smtClean="0"/>
              <a:t>第二级</a:t>
            </a:r>
          </a:p>
          <a:p>
            <a:pPr eaLnBrk="1" hangingPunct="1" latinLnBrk="0" lvl="2"/>
            <a:r>
              <a:rPr altLang="en-US" kumimoji="0" lang="zh-CN" smtClean="0"/>
              <a:t>第三级</a:t>
            </a:r>
          </a:p>
          <a:p>
            <a:pPr eaLnBrk="1" hangingPunct="1" latinLnBrk="0" lvl="3"/>
            <a:r>
              <a:rPr altLang="en-US" kumimoji="0" lang="zh-CN" smtClean="0"/>
              <a:t>第四级</a:t>
            </a:r>
          </a:p>
          <a:p>
            <a:pPr eaLnBrk="1" hangingPunct="1" latinLnBrk="0" lvl="4"/>
            <a:r>
              <a:rPr altLang="en-US" kumimoji="0" lang="zh-CN" smtClean="0"/>
              <a:t>第五级</a:t>
            </a:r>
            <a:endParaRPr kumimoji="0" lang="en-US"/>
          </a:p>
        </p:txBody>
      </p:sp>
      <p:sp>
        <p:nvSpPr>
          <p:cNvPr id="1048578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/>
        </p:spPr>
        <p:txBody>
          <a:bodyPr vert="horz"/>
          <a:lstStyle>
            <a:lvl1pPr algn="l" eaLnBrk="1" hangingPunct="1" latinLnBrk="0">
              <a:defRPr sz="1200" kumimoji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/>
        </p:spPr>
        <p:txBody>
          <a:bodyPr vert="horz"/>
          <a:lstStyle>
            <a:lvl1pPr algn="r" eaLnBrk="1" hangingPunct="1" latinLnBrk="0">
              <a:defRPr sz="1200" kumimoji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/>
        </p:spPr>
        <p:txBody>
          <a:bodyPr vert="horz"/>
          <a:lstStyle>
            <a:lvl1pPr algn="r" eaLnBrk="1" hangingPunct="1" latinLnBrk="0">
              <a:defRPr sz="1200" kumimoji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913308-F349-4B6D-A68A-DD1791B4A57B}" type="slidenum">
              <a:rPr altLang="en-US" lang="zh-CN" smtClean="0"/>
            </a:fld>
            <a:endParaRPr altLang="en-US" lang="zh-CN"/>
          </a:p>
        </p:txBody>
      </p:sp>
      <p:sp>
        <p:nvSpPr>
          <p:cNvPr id="1048581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/>
        </p:spPr>
        <p:txBody>
          <a:bodyPr anchor="ctr" vert="horz">
            <a:normAutofit/>
          </a:bodyPr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582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83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aseline="0" cap="all" sz="3600" kern="1200" kumimoji="0">
          <a:solidFill>
            <a:schemeClr val="tx2"/>
          </a:solidFill>
          <a:effectLst>
            <a:reflection algn="bl" blurRad="12700" dir="5400000" endA="300" endPos="55000" rotWithShape="0" stA="48000" sy="-90000"/>
          </a:effectLst>
          <a:latin typeface="+mj-lt"/>
          <a:ea typeface="+mj-ea"/>
          <a:cs typeface="+mj-cs"/>
        </a:defRPr>
      </a:lvl1pPr>
    </p:titleStyle>
    <p:bodyStyle>
      <a:lvl1pPr algn="l" eaLnBrk="1" hangingPunct="1" indent="-342900" latinLnBrk="0" marL="342900" rtl="0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 kumimoji="0">
          <a:solidFill>
            <a:schemeClr val="tx2"/>
          </a:solidFill>
          <a:latin typeface="+mn-lt"/>
          <a:ea typeface="+mn-ea"/>
          <a:cs typeface="+mn-cs"/>
        </a:defRPr>
      </a:lvl1pPr>
      <a:lvl2pPr algn="l" eaLnBrk="1" hangingPunct="1" indent="-285750" latinLnBrk="0" marL="742950" rtl="0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 kumimoji="0">
          <a:solidFill>
            <a:schemeClr val="tx2"/>
          </a:solidFill>
          <a:latin typeface="+mn-lt"/>
          <a:ea typeface="+mn-ea"/>
          <a:cs typeface="+mn-cs"/>
        </a:defRPr>
      </a:lvl2pPr>
      <a:lvl3pPr algn="l" eaLnBrk="1" hangingPunct="1" indent="-228600" latinLnBrk="0" marL="1143000" rtl="0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 kumimoji="0">
          <a:solidFill>
            <a:schemeClr val="tx2"/>
          </a:solidFill>
          <a:latin typeface="+mn-lt"/>
          <a:ea typeface="+mn-ea"/>
          <a:cs typeface="+mn-cs"/>
        </a:defRPr>
      </a:lvl3pPr>
      <a:lvl4pPr algn="l" eaLnBrk="1" hangingPunct="1" indent="-228600" latinLnBrk="0" marL="1600200" rtl="0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 kumimoji="0">
          <a:solidFill>
            <a:schemeClr val="tx2"/>
          </a:solidFill>
          <a:latin typeface="+mn-lt"/>
          <a:ea typeface="+mn-ea"/>
          <a:cs typeface="+mn-cs"/>
        </a:defRPr>
      </a:lvl4pPr>
      <a:lvl5pPr algn="l" eaLnBrk="1" hangingPunct="1" indent="-228600" latinLnBrk="0" marL="2057400" rtl="0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 kumimoji="0">
          <a:solidFill>
            <a:schemeClr val="tx2"/>
          </a:solidFill>
          <a:latin typeface="+mn-lt"/>
          <a:ea typeface="+mn-ea"/>
          <a:cs typeface="+mn-cs"/>
        </a:defRPr>
      </a:lvl5pPr>
      <a:lvl6pPr algn="l" eaLnBrk="1" hangingPunct="1" indent="-228600" latinLnBrk="0" marL="2514600" rtl="0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 kumimoji="0">
          <a:solidFill>
            <a:schemeClr val="tx2"/>
          </a:solidFill>
          <a:latin typeface="+mn-lt"/>
          <a:ea typeface="+mn-ea"/>
          <a:cs typeface="+mn-cs"/>
        </a:defRPr>
      </a:lvl6pPr>
      <a:lvl7pPr algn="l" eaLnBrk="1" hangingPunct="1" indent="-228600" latinLnBrk="0" marL="2971800" rtl="0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 kumimoji="0">
          <a:solidFill>
            <a:schemeClr val="tx2"/>
          </a:solidFill>
          <a:latin typeface="+mn-lt"/>
          <a:ea typeface="+mn-ea"/>
          <a:cs typeface="+mn-cs"/>
        </a:defRPr>
      </a:lvl7pPr>
      <a:lvl8pPr algn="l" eaLnBrk="1" hangingPunct="1" indent="-228600" latinLnBrk="0" marL="3429000" rtl="0">
        <a:spcBef>
          <a:spcPct val="20000"/>
        </a:spcBef>
        <a:buClr>
          <a:schemeClr val="accent1"/>
        </a:buClr>
        <a:buSzPct val="60000"/>
        <a:buFont typeface="Wingdings 2"/>
        <a:buChar char=""/>
        <a:defRPr baseline="0" sz="1600" kern="1200" kumimoji="0">
          <a:solidFill>
            <a:schemeClr val="tx2"/>
          </a:solidFill>
          <a:latin typeface="+mn-lt"/>
          <a:ea typeface="+mn-ea"/>
          <a:cs typeface="+mn-cs"/>
        </a:defRPr>
      </a:lvl8pPr>
      <a:lvl9pPr algn="l" eaLnBrk="1" hangingPunct="1" indent="-228600" latinLnBrk="0" marL="3886200" rtl="0">
        <a:spcBef>
          <a:spcPct val="20000"/>
        </a:spcBef>
        <a:buClr>
          <a:schemeClr val="accent1"/>
        </a:buClr>
        <a:buSzPct val="60000"/>
        <a:buFont typeface="Wingdings 2"/>
        <a:buChar char=""/>
        <a:defRPr baseline="0" sz="1400" kern="1200" kumimoji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标题 1"/>
          <p:cNvSpPr>
            <a:spLocks noGrp="1"/>
          </p:cNvSpPr>
          <p:nvPr>
            <p:ph type="ctrTitle" idx="4294967295"/>
          </p:nvPr>
        </p:nvSpPr>
        <p:spPr>
          <a:xfrm>
            <a:off x="2195736" y="2348880"/>
            <a:ext cx="6152728" cy="1470025"/>
          </a:xfrm>
        </p:spPr>
        <p:txBody>
          <a:bodyPr>
            <a:normAutofit/>
          </a:bodyPr>
          <a:p>
            <a:r>
              <a:rPr altLang="en-US" dirty="0" sz="6000" lang="zh-CN"/>
              <a:t>元年</a:t>
            </a:r>
            <a:r>
              <a:rPr altLang="en-US" dirty="0" sz="6000" lang="zh-CN" smtClean="0"/>
              <a:t>师</a:t>
            </a:r>
            <a:r>
              <a:rPr altLang="en-US" dirty="0" sz="6000" lang="zh-CN"/>
              <a:t>兑簋</a:t>
            </a:r>
          </a:p>
        </p:txBody>
      </p:sp>
      <p:sp>
        <p:nvSpPr>
          <p:cNvPr id="1048667" name=""/>
          <p:cNvSpPr txBox="1"/>
          <p:nvPr/>
        </p:nvSpPr>
        <p:spPr>
          <a:xfrm>
            <a:off x="2918371" y="4514346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sz="2800" lang="zh-CN">
                <a:solidFill>
                  <a:srgbClr val="000000"/>
                </a:solidFill>
              </a:rPr>
              <a:t>李茜</a:t>
            </a:r>
            <a:r>
              <a:rPr altLang="zh-CN" sz="2800" lang="en-US">
                <a:solidFill>
                  <a:srgbClr val="000000"/>
                </a:solidFill>
              </a:rPr>
              <a:t>2</a:t>
            </a:r>
            <a:r>
              <a:rPr altLang="zh-CN" sz="2800" lang="en-US">
                <a:solidFill>
                  <a:srgbClr val="000000"/>
                </a:solidFill>
              </a:rPr>
              <a:t>0</a:t>
            </a:r>
            <a:r>
              <a:rPr altLang="zh-CN" sz="2800" lang="en-US">
                <a:solidFill>
                  <a:srgbClr val="000000"/>
                </a:solidFill>
              </a:rPr>
              <a:t>1</a:t>
            </a:r>
            <a:r>
              <a:rPr altLang="zh-CN" sz="2800" lang="en-US">
                <a:solidFill>
                  <a:srgbClr val="000000"/>
                </a:solidFill>
              </a:rPr>
              <a:t>4</a:t>
            </a:r>
            <a:r>
              <a:rPr altLang="zh-CN" sz="2800" lang="en-US">
                <a:solidFill>
                  <a:srgbClr val="000000"/>
                </a:solidFill>
              </a:rPr>
              <a:t>0</a:t>
            </a:r>
            <a:r>
              <a:rPr altLang="zh-CN" sz="2800" lang="en-US">
                <a:solidFill>
                  <a:srgbClr val="000000"/>
                </a:solidFill>
              </a:rPr>
              <a:t>3</a:t>
            </a:r>
            <a:r>
              <a:rPr altLang="zh-CN" sz="2800" lang="en-US">
                <a:solidFill>
                  <a:srgbClr val="000000"/>
                </a:solidFill>
              </a:rPr>
              <a:t>3</a:t>
            </a:r>
            <a:r>
              <a:rPr altLang="zh-CN" sz="2800" lang="en-US">
                <a:solidFill>
                  <a:srgbClr val="000000"/>
                </a:solidFill>
              </a:rPr>
              <a:t>0</a:t>
            </a:r>
            <a:r>
              <a:rPr altLang="zh-CN" sz="2800" lang="en-US">
                <a:solidFill>
                  <a:srgbClr val="000000"/>
                </a:solidFill>
              </a:rPr>
              <a:t>0</a:t>
            </a:r>
            <a:r>
              <a:rPr altLang="zh-CN" sz="2800" lang="en-US">
                <a:solidFill>
                  <a:srgbClr val="000000"/>
                </a:solidFill>
              </a:rPr>
              <a:t>4</a:t>
            </a:r>
            <a:endParaRPr sz="2800" 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矩形 1"/>
          <p:cNvSpPr/>
          <p:nvPr/>
        </p:nvSpPr>
        <p:spPr>
          <a:xfrm>
            <a:off x="1085730" y="116632"/>
            <a:ext cx="6984776" cy="1310641"/>
          </a:xfrm>
          <a:prstGeom prst="rect"/>
        </p:spPr>
        <p:txBody>
          <a:bodyPr wrap="square">
            <a:spAutoFit/>
          </a:bodyPr>
          <a:p>
            <a:endParaRPr altLang="en-US" dirty="0" sz="2800" lang="zh-CN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altLang="en-US" dirty="0" sz="3600" lang="zh-CN"/>
          </a:p>
        </p:txBody>
      </p:sp>
      <p:pic>
        <p:nvPicPr>
          <p:cNvPr id="2097152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2411760" y="3429000"/>
            <a:ext cx="4320480" cy="3168352"/>
          </a:xfrm>
          <a:prstGeom prst="rect"/>
          <a:noFill/>
          <a:ln>
            <a:noFill/>
          </a:ln>
          <a:effectLst/>
        </p:spPr>
      </p:pic>
      <p:sp>
        <p:nvSpPr>
          <p:cNvPr id="1048589" name="矩形 14"/>
          <p:cNvSpPr/>
          <p:nvPr/>
        </p:nvSpPr>
        <p:spPr>
          <a:xfrm>
            <a:off x="899592" y="793740"/>
            <a:ext cx="7560840" cy="2186941"/>
          </a:xfrm>
          <a:prstGeom prst="rect"/>
        </p:spPr>
        <p:txBody>
          <a:bodyPr wrap="square">
            <a:spAutoFit/>
          </a:bodyPr>
          <a:p>
            <a:r>
              <a:rPr altLang="en-US" dirty="0" sz="2800" lang="zh-CN"/>
              <a:t>元年师兑簋，西周晚期器物。通高</a:t>
            </a:r>
            <a:r>
              <a:rPr altLang="zh-CN" dirty="0" sz="2800" lang="en-US"/>
              <a:t>22.5</a:t>
            </a:r>
            <a:r>
              <a:rPr altLang="en-US" dirty="0" sz="2800" lang="zh-CN"/>
              <a:t>、口径</a:t>
            </a:r>
            <a:r>
              <a:rPr altLang="zh-CN" dirty="0" sz="2800" lang="en-US"/>
              <a:t>19</a:t>
            </a:r>
            <a:r>
              <a:rPr altLang="en-US" dirty="0" sz="2800" lang="zh-CN"/>
              <a:t>厘米，重</a:t>
            </a:r>
            <a:r>
              <a:rPr altLang="zh-CN" dirty="0" sz="2800" lang="en-US"/>
              <a:t>4.82</a:t>
            </a:r>
            <a:r>
              <a:rPr altLang="en-US" dirty="0" sz="2800" lang="zh-CN"/>
              <a:t>公斤。敛口鼓腹，一对兽首双耳，下有方垂珥，圈足下有三个向外撇的兽面扁足，隆起的盖上有圈状捉手，盖沿下折。盖上和器腹饰瓦沟纹和双行重环纹，圈足饰单行重环纹。</a:t>
            </a:r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2195736" y="548680"/>
            <a:ext cx="4752528" cy="5256584"/>
          </a:xfrm>
          <a:prstGeom prst="rect"/>
          <a:noFill/>
          <a:ln>
            <a:noFill/>
          </a:ln>
          <a:effectLst/>
        </p:spPr>
      </p:pic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187624" y="476672"/>
            <a:ext cx="6840760" cy="6048672"/>
          </a:xfrm>
          <a:prstGeom prst="rect"/>
          <a:noFill/>
          <a:ln>
            <a:noFill/>
          </a:ln>
          <a:effectLst/>
        </p:spPr>
      </p:pic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7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p>
            <a:endParaRPr altLang="en-US" dirty="0" lang="zh-CN"/>
          </a:p>
        </p:txBody>
      </p:sp>
      <p:sp>
        <p:nvSpPr>
          <p:cNvPr id="1048598" name="内容占位符 3"/>
          <p:cNvSpPr>
            <a:spLocks noGrp="1"/>
          </p:cNvSpPr>
          <p:nvPr>
            <p:ph sz="half" idx="2"/>
          </p:nvPr>
        </p:nvSpPr>
        <p:spPr>
          <a:xfrm>
            <a:off x="4572000" y="1559428"/>
            <a:ext cx="4343400" cy="4649755"/>
          </a:xfrm>
        </p:spPr>
        <p:txBody>
          <a:bodyPr>
            <a:noAutofit/>
          </a:bodyPr>
          <a:p>
            <a:r>
              <a:rPr altLang="en-US" b="1" dirty="0" sz="2000" lang="zh-CN" smtClean="0">
                <a:solidFill>
                  <a:srgbClr val="333333"/>
                </a:solidFill>
                <a:latin typeface="arial"/>
              </a:rPr>
              <a:t>隹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唯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元年五月初吉甲寅，</a:t>
            </a:r>
          </a:p>
          <a:p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王才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在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周，各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格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康庙，即立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位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，</a:t>
            </a:r>
          </a:p>
          <a:p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同中右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仲佑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师兑入门立□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中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廷，</a:t>
            </a:r>
          </a:p>
          <a:p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王乎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呼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内史尹册令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命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师兑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:</a:t>
            </a:r>
          </a:p>
          <a:p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疋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胥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师龢父□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?(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司左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右走马、</a:t>
            </a:r>
          </a:p>
          <a:p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五邑走马，易女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锡汝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乃且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祖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巾、五黄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衡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 smtClean="0">
                <a:solidFill>
                  <a:srgbClr val="333333"/>
                </a:solidFill>
                <a:latin typeface="arial"/>
              </a:rPr>
              <a:t>、赤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舄，兑□□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拜稽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首，□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敢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对□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扬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天子不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丕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显鲁休，</a:t>
            </a:r>
          </a:p>
          <a:p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用乍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作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皇且□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祖城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公□□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(□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簋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。</a:t>
            </a:r>
          </a:p>
          <a:p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师兑□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(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其</a:t>
            </a:r>
            <a:r>
              <a:rPr altLang="zh-CN" b="1" dirty="0" sz="2000" lang="en-US">
                <a:solidFill>
                  <a:srgbClr val="333333"/>
                </a:solidFill>
                <a:latin typeface="arial"/>
              </a:rPr>
              <a:t>)</a:t>
            </a:r>
            <a:r>
              <a:rPr altLang="en-US" b="1" dirty="0" sz="2000" lang="zh-CN">
                <a:solidFill>
                  <a:srgbClr val="333333"/>
                </a:solidFill>
                <a:latin typeface="arial"/>
              </a:rPr>
              <a:t>万年子子孙孙永宝用。</a:t>
            </a:r>
          </a:p>
          <a:p>
            <a:endParaRPr altLang="en-US" dirty="0" sz="2400" lang="zh-CN"/>
          </a:p>
        </p:txBody>
      </p:sp>
      <p:pic>
        <p:nvPicPr>
          <p:cNvPr id="2097155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70023" y="1559429"/>
            <a:ext cx="4032448" cy="4752528"/>
          </a:xfrm>
          <a:prstGeom prst="rect"/>
          <a:noFill/>
          <a:ln>
            <a:noFill/>
          </a:ln>
          <a:effectLst/>
        </p:spPr>
      </p:pic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304800" y="1484784"/>
            <a:ext cx="4191000" cy="4839816"/>
          </a:xfrm>
        </p:spPr>
        <p:txBody>
          <a:bodyPr>
            <a:normAutofit fontScale="91667" lnSpcReduction="10000"/>
          </a:bodyPr>
          <a:p>
            <a:pPr>
              <a:lnSpc>
                <a:spcPct val="150000"/>
              </a:lnSpc>
            </a:pPr>
            <a:r>
              <a:rPr altLang="en-US" b="1" dirty="0" sz="2400" lang="zh-CN">
                <a:solidFill>
                  <a:srgbClr val="333333"/>
                </a:solidFill>
                <a:latin typeface="arial"/>
              </a:rPr>
              <a:t>铭文：隹（唯）元年五月初吉甲寅，王才（在）周，各（格）康庙，即立（位），同中右（仲佑）师兑</a:t>
            </a:r>
            <a:r>
              <a:rPr altLang="en-US" b="1" dirty="0" sz="2400" lang="zh-CN" smtClean="0">
                <a:solidFill>
                  <a:srgbClr val="333333"/>
                </a:solidFill>
                <a:latin typeface="arial"/>
              </a:rPr>
              <a:t>入门立 </a:t>
            </a:r>
            <a:r>
              <a:rPr altLang="zh-CN" b="1" dirty="0" sz="2400" lang="en-US">
                <a:solidFill>
                  <a:srgbClr val="333333"/>
                </a:solidFill>
                <a:latin typeface="arial"/>
              </a:rPr>
              <a:t>? </a:t>
            </a:r>
            <a:r>
              <a:rPr altLang="en-US" b="1" dirty="0" sz="2400" lang="zh-CN">
                <a:solidFill>
                  <a:srgbClr val="333333"/>
                </a:solidFill>
                <a:latin typeface="arial"/>
              </a:rPr>
              <a:t>（中）廷，王乎（呼）内史尹册令（命）师兑：疋（胥）师龢父（司左）右走马、五邑走马，易女（锡汝）乃且（祖）巾、五黄（衡）、赤舄，兑（拜稽）</a:t>
            </a:r>
            <a:r>
              <a:rPr altLang="en-US" b="1" dirty="0" sz="2400" lang="zh-CN" smtClean="0">
                <a:solidFill>
                  <a:srgbClr val="333333"/>
                </a:solidFill>
                <a:latin typeface="arial"/>
              </a:rPr>
              <a:t>首。</a:t>
            </a:r>
            <a:endParaRPr altLang="en-US" b="1" dirty="0" sz="2400" lang="zh-CN"/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4008" y="1196752"/>
            <a:ext cx="4343400" cy="5012432"/>
          </a:xfrm>
        </p:spPr>
        <p:txBody>
          <a:bodyPr>
            <a:noAutofit/>
          </a:bodyPr>
          <a:p>
            <a:pPr>
              <a:lnSpc>
                <a:spcPct val="150000"/>
              </a:lnSpc>
            </a:pPr>
            <a:r>
              <a:rPr altLang="en-US" b="1" dirty="0" sz="2400" lang="zh-CN"/>
              <a:t>铭文大意：在元年五月初吉甲寅日，周王到了成周康庙，大家都就位了，“同仲”（人名）带着师兑入中廷，周王呼内史册命师兑辅助师龢父，掌管左右走马和五邑走马的官职，并赏赐师兑之祖任官时的服饰五黄、赤舄。师兑行了谢礼</a:t>
            </a:r>
            <a:r>
              <a:rPr altLang="en-US" b="1" dirty="0" sz="2400" lang="zh-CN" smtClean="0"/>
              <a:t>。</a:t>
            </a:r>
            <a:endParaRPr altLang="en-US" b="1" dirty="0" sz="2400" lang="zh-CN"/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p>
            <a:pPr>
              <a:lnSpc>
                <a:spcPct val="150000"/>
              </a:lnSpc>
            </a:pPr>
            <a:r>
              <a:rPr altLang="en-US" b="1" dirty="0" sz="2400" lang="zh-CN" smtClean="0">
                <a:solidFill>
                  <a:srgbClr val="333333"/>
                </a:solidFill>
                <a:latin typeface="arial"/>
              </a:rPr>
              <a:t>（</a:t>
            </a:r>
            <a:r>
              <a:rPr altLang="en-US" b="1" dirty="0" sz="2400" lang="zh-CN">
                <a:solidFill>
                  <a:srgbClr val="333333"/>
                </a:solidFill>
                <a:latin typeface="arial"/>
              </a:rPr>
              <a:t>敢）对（扬）天子不（丕）显鲁休，用乍（作）皇且（祖城）公（簋）。师兑（其）万年子子孙孙永宝用。</a:t>
            </a:r>
            <a:endParaRPr altLang="en-US" dirty="0" sz="2400" lang="zh-CN"/>
          </a:p>
        </p:txBody>
      </p:sp>
      <p:sp>
        <p:nvSpPr>
          <p:cNvPr id="1048604" name="内容占位符 3"/>
          <p:cNvSpPr>
            <a:spLocks noGrp="1"/>
          </p:cNvSpPr>
          <p:nvPr>
            <p:ph sz="half" idx="2"/>
          </p:nvPr>
        </p:nvSpPr>
        <p:spPr/>
        <p:txBody>
          <a:bodyPr/>
          <a:p>
            <a:pPr lvl="0">
              <a:lnSpc>
                <a:spcPct val="150000"/>
              </a:lnSpc>
              <a:buClr>
                <a:srgbClr val="F0A22E"/>
              </a:buClr>
            </a:pPr>
            <a:r>
              <a:rPr altLang="en-US" b="1" dirty="0" sz="2400" lang="zh-CN">
                <a:solidFill>
                  <a:srgbClr val="4E3B30"/>
                </a:solidFill>
              </a:rPr>
              <a:t>冒昧标扬天子的伟大和善美，而作这个簋，由师兑的子孙永远宝藏。</a:t>
            </a:r>
          </a:p>
          <a:p>
            <a:endParaRPr altLang="en-US" dirty="0" lang="zh-CN"/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矩形 1"/>
          <p:cNvSpPr/>
          <p:nvPr/>
        </p:nvSpPr>
        <p:spPr>
          <a:xfrm>
            <a:off x="395536" y="1305342"/>
            <a:ext cx="8496944" cy="4892041"/>
          </a:xfrm>
          <a:prstGeom prst="rect"/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altLang="en-US" b="1" dirty="0" sz="2400" lang="zh-CN"/>
              <a:t>宗庙康</a:t>
            </a:r>
            <a:r>
              <a:rPr altLang="en-US" b="1" dirty="0" sz="2400" lang="zh-CN" smtClean="0"/>
              <a:t>宫</a:t>
            </a:r>
            <a:endParaRPr altLang="en-US" b="1" dirty="0" sz="2400" lang="zh-CN"/>
          </a:p>
          <a:p>
            <a:pPr>
              <a:lnSpc>
                <a:spcPct val="150000"/>
              </a:lnSpc>
            </a:pPr>
            <a:r>
              <a:rPr altLang="en-US" b="1" dirty="0" sz="2400" lang="zh-CN"/>
              <a:t>元年师兑簋与三年师兑簋，均出现周王在康宫（庙）祭祀的信息。康宫在成周 ，明见于作册令方彝 （令彝铭文）。康宫所在可能自昭王始修后，已逐渐发展为一个极大的宗庙宫殿群区</a:t>
            </a:r>
            <a:r>
              <a:rPr altLang="en-US" b="1" dirty="0" sz="2400" lang="zh-CN" smtClean="0"/>
              <a:t>， </a:t>
            </a:r>
            <a:r>
              <a:rPr altLang="en-US" dirty="0" sz="2400" lang="zh-CN"/>
              <a:t>康宫内需要众多的奴仆与工匠为王室服务，亦足见其规模之大 。</a:t>
            </a:r>
            <a:r>
              <a:rPr altLang="en-US" b="1" dirty="0" sz="2400" lang="zh-CN"/>
              <a:t>故 “康” 在成周已近于一个区域名，康以后诸王宗庙因为都建立在此区域内，所以皆在其宫名前加 “ 康” 或 “康宫” ，是标明其所在地，而并不是因为格外尊崇康王。如是，则这种称呼可作为在成周的王室宗庙之特定名称 。</a:t>
            </a:r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标题 1"/>
          <p:cNvSpPr>
            <a:spLocks noGrp="1"/>
          </p:cNvSpPr>
          <p:nvPr>
            <p:ph type="ctrTitle"/>
          </p:nvPr>
        </p:nvSpPr>
        <p:spPr>
          <a:xfrm>
            <a:off x="381000" y="4941168"/>
            <a:ext cx="8458200" cy="1134618"/>
          </a:xfrm>
        </p:spPr>
        <p:txBody>
          <a:bodyPr/>
          <a:p>
            <a:endParaRPr altLang="en-US" dirty="0" lang="zh-CN"/>
          </a:p>
        </p:txBody>
      </p:sp>
      <p:sp>
        <p:nvSpPr>
          <p:cNvPr id="1048613" name="副标题 2"/>
          <p:cNvSpPr>
            <a:spLocks noGrp="1"/>
          </p:cNvSpPr>
          <p:nvPr>
            <p:ph type="subTitle" idx="1"/>
          </p:nvPr>
        </p:nvSpPr>
        <p:spPr>
          <a:xfrm>
            <a:off x="323528" y="3212976"/>
            <a:ext cx="8458200" cy="914400"/>
          </a:xfrm>
        </p:spPr>
        <p:txBody>
          <a:bodyPr>
            <a:noAutofit/>
          </a:bodyPr>
          <a:p>
            <a:pPr algn="ctr"/>
            <a:r>
              <a:rPr altLang="en-US" dirty="0" sz="9600" lang="zh-CN" smtClean="0"/>
              <a:t>谢谢</a:t>
            </a:r>
            <a:endParaRPr altLang="en-US" dirty="0" sz="9600" lang="zh-CN"/>
          </a:p>
        </p:txBody>
      </p:sp>
    </p:spTree>
  </p:cSld>
  <p:clrMapOvr>
    <a:masterClrMapping/>
  </p:clrMapOvr>
  <p:timing/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跋涉">
  <a:themeElements>
    <a:clrScheme name="跋涉">
      <a:dk1>
        <a:sysClr lastClr="000000" val="windowText"/>
      </a:dk1>
      <a:lt1>
        <a:sysClr lastClr="FFFFFF" val="window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5400000" dist="508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r="5400000" dist="508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l" rig="threePt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r="5400000" dist="508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dir="t" rig="balanced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algn="t" flip="none" sx="95000" sy="95000" tx="0" ty="0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师兑簋</dc:title>
  <dc:creator>Administrator</dc:creator>
  <cp:lastModifiedBy>CT</cp:lastModifiedBy>
  <dcterms:created xsi:type="dcterms:W3CDTF">2017-05-08T13:06:14Z</dcterms:created>
  <dcterms:modified xsi:type="dcterms:W3CDTF">2017-06-18T08:41:04Z</dcterms:modified>
</cp:coreProperties>
</file>