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 id="267" r:id="rId6"/>
    <p:sldId id="262" r:id="rId7"/>
    <p:sldId id="268" r:id="rId8"/>
    <p:sldId id="269" r:id="rId9"/>
    <p:sldId id="270" r:id="rId10"/>
    <p:sldId id="271"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76" autoAdjust="0"/>
    <p:restoredTop sz="94660" autoAdjust="0"/>
  </p:normalViewPr>
  <p:slideViewPr>
    <p:cSldViewPr>
      <p:cViewPr varScale="1">
        <p:scale>
          <a:sx n="71" d="100"/>
          <a:sy n="71" d="100"/>
        </p:scale>
        <p:origin x="-16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2017/5/23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
        <p:nvSpPr>
          <p:cNvPr id="2" name="标题 1"/>
          <p:cNvSpPr>
            <a:spLocks noGrp="1"/>
          </p:cNvSpPr>
          <p:nvPr>
            <p:ph type="ctrTitle"/>
          </p:nvPr>
        </p:nvSpPr>
        <p:spPr/>
        <p:txBody>
          <a:bodyPr/>
          <a:lstStyle/>
          <a:p>
            <a:r>
              <a:rPr lang="zh-CN" altLang="en-US" dirty="0"/>
              <a:t>三年卫</a:t>
            </a:r>
            <a:r>
              <a:rPr lang="zh-CN" altLang="en-US" dirty="0" smtClean="0"/>
              <a:t>盉铭</a:t>
            </a:r>
            <a:endParaRPr lang="zh-CN" altLang="en-US" dirty="0"/>
          </a:p>
        </p:txBody>
      </p:sp>
      <p:sp>
        <p:nvSpPr>
          <p:cNvPr id="3" name="副标题 2"/>
          <p:cNvSpPr>
            <a:spLocks noGrp="1"/>
          </p:cNvSpPr>
          <p:nvPr>
            <p:ph type="subTitle" idx="1"/>
          </p:nvPr>
        </p:nvSpPr>
        <p:spPr/>
        <p:txBody>
          <a:bodyPr/>
          <a:lstStyle/>
          <a:p>
            <a:r>
              <a:rPr lang="zh-CN" altLang="en-US" dirty="0" smtClean="0"/>
              <a:t>                 周颖</a:t>
            </a:r>
            <a:endParaRPr lang="en-US" altLang="zh-CN" dirty="0" smtClean="0"/>
          </a:p>
          <a:p>
            <a:r>
              <a:rPr lang="en-US" altLang="zh-CN" dirty="0" smtClean="0"/>
              <a:t>                     2014033011</a:t>
            </a:r>
            <a:endParaRPr lang="zh-CN" altLang="en-US" dirty="0"/>
          </a:p>
        </p:txBody>
      </p:sp>
    </p:spTree>
    <p:extLst>
      <p:ext uri="{BB962C8B-B14F-4D97-AF65-F5344CB8AC3E}">
        <p14:creationId xmlns:p14="http://schemas.microsoft.com/office/powerpoint/2010/main" val="4238262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smtClean="0"/>
          </a:p>
          <a:p>
            <a:endParaRPr lang="en-US" altLang="zh-CN" dirty="0"/>
          </a:p>
          <a:p>
            <a:r>
              <a:rPr lang="zh-CN" altLang="en-US" b="1" dirty="0" smtClean="0"/>
              <a:t>燹</a:t>
            </a:r>
            <a:r>
              <a:rPr lang="zh-CN" altLang="en-US" b="1" dirty="0"/>
              <a:t>、（走甫）、卫小子瑶逆者（诸）其卿（飨），卫用乍（作）朕文考惠孟宝般（盘），卫其万年永宝用。</a:t>
            </a:r>
          </a:p>
          <a:p>
            <a:endParaRPr lang="en-US" altLang="zh-CN" sz="2400" dirty="0" smtClean="0"/>
          </a:p>
          <a:p>
            <a:r>
              <a:rPr lang="zh-CN" altLang="en-US" sz="2400" dirty="0" smtClean="0"/>
              <a:t>译文：卫</a:t>
            </a:r>
            <a:r>
              <a:rPr lang="zh-CN" altLang="en-US" sz="2400" dirty="0"/>
              <a:t>为了把此事告慰已经逝世的父亲惠孟，便制作了这件器物，以祈求能保佑一万年永远享用。</a:t>
            </a:r>
          </a:p>
        </p:txBody>
      </p:sp>
      <p:sp>
        <p:nvSpPr>
          <p:cNvPr id="4" name="文本占位符 3"/>
          <p:cNvSpPr>
            <a:spLocks noGrp="1"/>
          </p:cNvSpPr>
          <p:nvPr>
            <p:ph type="body" sz="half" idx="2"/>
          </p:nvPr>
        </p:nvSpPr>
        <p:spPr/>
        <p:txBody>
          <a:bodyPr/>
          <a:lstStyle/>
          <a:p>
            <a:endParaRPr lang="zh-CN" alt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238"/>
            <a:ext cx="1440160" cy="577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1" y="260648"/>
            <a:ext cx="875881" cy="350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34238"/>
            <a:ext cx="864096" cy="577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940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6" name="矩形 5"/>
          <p:cNvSpPr/>
          <p:nvPr/>
        </p:nvSpPr>
        <p:spPr>
          <a:xfrm>
            <a:off x="107885" y="3847905"/>
            <a:ext cx="8856984" cy="3046988"/>
          </a:xfrm>
          <a:prstGeom prst="rect">
            <a:avLst/>
          </a:prstGeom>
        </p:spPr>
        <p:txBody>
          <a:bodyPr wrap="square">
            <a:spAutoFit/>
          </a:bodyPr>
          <a:lstStyle/>
          <a:p>
            <a:r>
              <a:rPr lang="zh-CN" altLang="en-US" sz="2400" dirty="0"/>
              <a:t>卫</a:t>
            </a:r>
            <a:r>
              <a:rPr lang="zh-CN" altLang="en-US" sz="2400" dirty="0" smtClean="0"/>
              <a:t>盉，</a:t>
            </a:r>
            <a:r>
              <a:rPr lang="zh-CN" altLang="en-US" sz="2400" dirty="0"/>
              <a:t>为西周恭</a:t>
            </a:r>
            <a:r>
              <a:rPr lang="zh-CN" altLang="en-US" sz="2400" dirty="0" smtClean="0"/>
              <a:t>王时期</a:t>
            </a:r>
            <a:r>
              <a:rPr lang="zh-CN" altLang="en-US" sz="2400" dirty="0"/>
              <a:t>的重器，呈乳状器腹连接三足式样，是西周时期酒器的代表作品，通高</a:t>
            </a:r>
            <a:r>
              <a:rPr lang="en-US" altLang="zh-CN" sz="2400" dirty="0"/>
              <a:t>29</a:t>
            </a:r>
            <a:r>
              <a:rPr lang="zh-CN" altLang="en-US" sz="2400" dirty="0"/>
              <a:t>厘米，口径</a:t>
            </a:r>
            <a:r>
              <a:rPr lang="en-US" altLang="zh-CN" sz="2400" dirty="0"/>
              <a:t>20·2</a:t>
            </a:r>
            <a:r>
              <a:rPr lang="zh-CN" altLang="en-US" sz="2400" dirty="0"/>
              <a:t>厘米，重</a:t>
            </a:r>
            <a:r>
              <a:rPr lang="en-US" altLang="zh-CN" sz="2400" dirty="0"/>
              <a:t>7·1</a:t>
            </a:r>
            <a:r>
              <a:rPr lang="zh-CN" altLang="en-US" sz="2400" dirty="0"/>
              <a:t>公斤。</a:t>
            </a:r>
            <a:r>
              <a:rPr lang="en-US" altLang="zh-CN" sz="2400" dirty="0"/>
              <a:t>1975</a:t>
            </a:r>
            <a:r>
              <a:rPr lang="zh-CN" altLang="en-US" sz="2400" dirty="0"/>
              <a:t>年</a:t>
            </a:r>
            <a:r>
              <a:rPr lang="en-US" altLang="zh-CN" sz="2400" dirty="0"/>
              <a:t>2</a:t>
            </a:r>
            <a:r>
              <a:rPr lang="zh-CN" altLang="en-US" sz="2400" dirty="0"/>
              <a:t>月出土于陕西省岐山县董家村。盉是古代的一种酒器，外形像今天的壶，有时候也用来盛水及加温用。圆口，深腹，三或四足，有盖，有长流即壶嘴。卫盉盖内铸有</a:t>
            </a:r>
            <a:r>
              <a:rPr lang="zh-CN" altLang="en-US" sz="2400" dirty="0" smtClean="0"/>
              <a:t>铭文</a:t>
            </a:r>
            <a:r>
              <a:rPr lang="zh-CN" altLang="en-US" sz="2400" dirty="0"/>
              <a:t>，</a:t>
            </a:r>
            <a:r>
              <a:rPr lang="en-US" altLang="zh-CN" sz="2400" dirty="0" smtClean="0"/>
              <a:t>12</a:t>
            </a:r>
            <a:r>
              <a:rPr lang="zh-CN" altLang="en-US" sz="2400" dirty="0"/>
              <a:t>行</a:t>
            </a:r>
            <a:r>
              <a:rPr lang="en-US" altLang="zh-CN" sz="2400" dirty="0"/>
              <a:t>132</a:t>
            </a:r>
            <a:r>
              <a:rPr lang="zh-CN" altLang="en-US" sz="2400" dirty="0" smtClean="0"/>
              <a:t>字，</a:t>
            </a:r>
            <a:r>
              <a:rPr lang="zh-CN" altLang="en-US" sz="2400" dirty="0"/>
              <a:t>记载了西周时期的一次玉器、毛皮与土地的交易过程，是一篇研究西周中期土地制度和社会经济情况的极其重要的非常有价值的史料。</a:t>
            </a:r>
          </a:p>
        </p:txBody>
      </p:sp>
      <p:pic>
        <p:nvPicPr>
          <p:cNvPr id="10" name="内容占位符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53" y="28183"/>
            <a:ext cx="4867346" cy="3812754"/>
          </a:xfr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693" y="130081"/>
            <a:ext cx="4185176" cy="3710856"/>
          </a:xfrm>
          <a:prstGeom prst="rect">
            <a:avLst/>
          </a:prstGeom>
        </p:spPr>
      </p:pic>
    </p:spTree>
    <p:extLst>
      <p:ext uri="{BB962C8B-B14F-4D97-AF65-F5344CB8AC3E}">
        <p14:creationId xmlns:p14="http://schemas.microsoft.com/office/powerpoint/2010/main" val="3505623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20" y="-35532"/>
            <a:ext cx="8730244" cy="6893532"/>
          </a:xfrm>
        </p:spPr>
      </p:pic>
    </p:spTree>
    <p:extLst>
      <p:ext uri="{BB962C8B-B14F-4D97-AF65-F5344CB8AC3E}">
        <p14:creationId xmlns:p14="http://schemas.microsoft.com/office/powerpoint/2010/main" val="556532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04664"/>
            <a:ext cx="8748464" cy="6123925"/>
          </a:xfrm>
        </p:spPr>
      </p:pic>
    </p:spTree>
    <p:extLst>
      <p:ext uri="{BB962C8B-B14F-4D97-AF65-F5344CB8AC3E}">
        <p14:creationId xmlns:p14="http://schemas.microsoft.com/office/powerpoint/2010/main" val="3124441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7432"/>
          </a:xfrm>
          <a:prstGeom prst="rect">
            <a:avLst/>
          </a:prstGeom>
        </p:spPr>
      </p:pic>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endParaRPr lang="en-US" altLang="zh-CN" dirty="0" smtClean="0"/>
          </a:p>
          <a:p>
            <a:r>
              <a:rPr lang="zh-CN" altLang="en-US" b="1" dirty="0" smtClean="0"/>
              <a:t>隹 </a:t>
            </a:r>
            <a:r>
              <a:rPr lang="zh-CN" altLang="en-US" b="1" dirty="0"/>
              <a:t>（唯）三年三月既生霸壬寅，王爯旂于丰。</a:t>
            </a:r>
            <a:endParaRPr lang="en-US" altLang="zh-CN" b="1" dirty="0"/>
          </a:p>
          <a:p>
            <a:endParaRPr lang="en-US" altLang="zh-CN" dirty="0" smtClean="0"/>
          </a:p>
          <a:p>
            <a:r>
              <a:rPr lang="zh-CN" altLang="en-US" sz="2400" dirty="0" smtClean="0"/>
              <a:t>译文：</a:t>
            </a:r>
            <a:r>
              <a:rPr lang="zh-CN" altLang="en-US" sz="2400" dirty="0"/>
              <a:t>恭王三年三月，王在丰邑举行建旗典礼，要接见诸侯和臣下。</a:t>
            </a:r>
          </a:p>
        </p:txBody>
      </p:sp>
      <p:sp>
        <p:nvSpPr>
          <p:cNvPr id="4" name="文本占位符 3"/>
          <p:cNvSpPr>
            <a:spLocks noGrp="1"/>
          </p:cNvSpPr>
          <p:nvPr>
            <p:ph type="body" sz="half" idx="2"/>
          </p:nvPr>
        </p:nvSpPr>
        <p:spPr/>
        <p:txBody>
          <a:bodyPr/>
          <a:lstStyle/>
          <a:p>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620688"/>
            <a:ext cx="836998"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620688"/>
            <a:ext cx="864096" cy="314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93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0" y="0"/>
            <a:ext cx="10656921" cy="6858000"/>
          </a:xfrm>
          <a:prstGeom prst="rect">
            <a:avLst/>
          </a:prstGeom>
        </p:spPr>
      </p:pic>
      <p:sp>
        <p:nvSpPr>
          <p:cNvPr id="2" name="标题 1"/>
          <p:cNvSpPr>
            <a:spLocks noGrp="1"/>
          </p:cNvSpPr>
          <p:nvPr>
            <p:ph type="title"/>
          </p:nvPr>
        </p:nvSpPr>
        <p:spPr/>
        <p:txBody>
          <a:bodyPr>
            <a:normAutofit fontScale="90000"/>
          </a:bodyPr>
          <a:lstStyle/>
          <a:p>
            <a:r>
              <a:rPr lang="zh-CN" altLang="en-US" dirty="0"/>
              <a:t>关于“生霸死霸”</a:t>
            </a:r>
            <a:br>
              <a:rPr lang="zh-CN" altLang="en-US" dirty="0"/>
            </a:br>
            <a:endParaRPr lang="zh-CN" altLang="en-US" dirty="0"/>
          </a:p>
        </p:txBody>
      </p:sp>
      <p:sp>
        <p:nvSpPr>
          <p:cNvPr id="3" name="内容占位符 2"/>
          <p:cNvSpPr>
            <a:spLocks noGrp="1"/>
          </p:cNvSpPr>
          <p:nvPr>
            <p:ph idx="1"/>
          </p:nvPr>
        </p:nvSpPr>
        <p:spPr>
          <a:xfrm>
            <a:off x="457200" y="1412776"/>
            <a:ext cx="8229600" cy="5112568"/>
          </a:xfrm>
        </p:spPr>
        <p:txBody>
          <a:bodyPr>
            <a:normAutofit fontScale="77500" lnSpcReduction="20000"/>
          </a:bodyPr>
          <a:lstStyle/>
          <a:p>
            <a:r>
              <a:rPr lang="zh-CN" altLang="en-US" sz="3400" dirty="0" smtClean="0"/>
              <a:t>金文</a:t>
            </a:r>
            <a:r>
              <a:rPr lang="zh-CN" altLang="en-US" sz="3400" dirty="0"/>
              <a:t>中往往有初吉、既生霸、既望、既死霸，四个名词。是表示月亮月影消长变化的专名。研究者把它叫做月相。也就是每个月的时间。由于汉代的大儒对于生霸、死霸的解释不一，故此后世对它的解释也不相同。</a:t>
            </a:r>
            <a:r>
              <a:rPr lang="en-US" altLang="zh-CN" sz="3400" dirty="0"/>
              <a:t>《</a:t>
            </a:r>
            <a:r>
              <a:rPr lang="zh-CN" altLang="en-US" sz="3400" dirty="0"/>
              <a:t>尚书</a:t>
            </a:r>
            <a:r>
              <a:rPr lang="en-US" altLang="zh-CN" sz="3400" dirty="0"/>
              <a:t>·</a:t>
            </a:r>
            <a:r>
              <a:rPr lang="zh-CN" altLang="en-US" sz="3400" dirty="0"/>
              <a:t>康诰</a:t>
            </a:r>
            <a:r>
              <a:rPr lang="en-US" altLang="zh-CN" sz="3400" dirty="0"/>
              <a:t>》《</a:t>
            </a:r>
            <a:r>
              <a:rPr lang="zh-CN" altLang="en-US" sz="3400" dirty="0"/>
              <a:t>释文</a:t>
            </a:r>
            <a:r>
              <a:rPr lang="en-US" altLang="zh-CN" sz="3400" dirty="0"/>
              <a:t>》</a:t>
            </a:r>
            <a:r>
              <a:rPr lang="zh-CN" altLang="en-US" sz="3400" dirty="0"/>
              <a:t>引用汉代著名学者马融注解，“霸，（月出）也。谓月三日始生兆（月出），名曰魄”魄、霸是同声假借字，金文中但作霸。汉许慎</a:t>
            </a:r>
            <a:r>
              <a:rPr lang="en-US" altLang="zh-CN" sz="3400" dirty="0"/>
              <a:t>《</a:t>
            </a:r>
            <a:r>
              <a:rPr lang="zh-CN" altLang="en-US" sz="3400" dirty="0"/>
              <a:t>说文</a:t>
            </a:r>
            <a:r>
              <a:rPr lang="en-US" altLang="zh-CN" sz="3400" dirty="0"/>
              <a:t>》“</a:t>
            </a:r>
            <a:r>
              <a:rPr lang="zh-CN" altLang="en-US" sz="3400" dirty="0"/>
              <a:t>霸，月始生魄然也。承大月二日，小月三日。”汉刘歆</a:t>
            </a:r>
            <a:r>
              <a:rPr lang="en-US" altLang="zh-CN" sz="3400" dirty="0"/>
              <a:t>《</a:t>
            </a:r>
            <a:r>
              <a:rPr lang="zh-CN" altLang="en-US" sz="3400" dirty="0"/>
              <a:t>三统历</a:t>
            </a:r>
            <a:r>
              <a:rPr lang="en-US" altLang="zh-CN" sz="3400" dirty="0"/>
              <a:t>·</a:t>
            </a:r>
            <a:r>
              <a:rPr lang="zh-CN" altLang="en-US" sz="3400" dirty="0"/>
              <a:t>世经</a:t>
            </a:r>
            <a:r>
              <a:rPr lang="en-US" altLang="zh-CN" sz="3400" dirty="0"/>
              <a:t>》</a:t>
            </a:r>
            <a:r>
              <a:rPr lang="zh-CN" altLang="en-US" sz="3400" dirty="0"/>
              <a:t>则说，“死霸，朔日也；生霸，望也。”孟康云，“月二日以往，明生霸死，故言死霸。”其见解互相对立。近代王国维认为“一日初吉，谓自一日至七、八日也。二曰既生霸，谓八九日至十四、五日也。三曰既望，谓十五六日以后至二十二三日。四曰既死霸，谓自二十三以后至于晦日也。”这个解释是一月四分月相说，可参考。</a:t>
            </a:r>
          </a:p>
          <a:p>
            <a:endParaRPr lang="zh-CN" altLang="en-US" dirty="0"/>
          </a:p>
        </p:txBody>
      </p:sp>
    </p:spTree>
    <p:extLst>
      <p:ext uri="{BB962C8B-B14F-4D97-AF65-F5344CB8AC3E}">
        <p14:creationId xmlns:p14="http://schemas.microsoft.com/office/powerpoint/2010/main" val="383836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en-US" altLang="zh-CN" dirty="0" smtClean="0"/>
          </a:p>
          <a:p>
            <a:endParaRPr lang="en-US" altLang="zh-CN" dirty="0"/>
          </a:p>
          <a:p>
            <a:r>
              <a:rPr lang="zh-CN" altLang="en-US" b="1" dirty="0" smtClean="0"/>
              <a:t>矩</a:t>
            </a:r>
            <a:r>
              <a:rPr lang="zh-CN" altLang="en-US" b="1" dirty="0"/>
              <a:t>白（伯）庶人取堇章（瑾璋）于裘卫，才（裁）八十朋，氒（厥）贮，其舍田十田</a:t>
            </a:r>
            <a:r>
              <a:rPr lang="zh-CN" altLang="en-US" b="1" dirty="0" smtClean="0"/>
              <a:t>。</a:t>
            </a:r>
            <a:endParaRPr lang="en-US" altLang="zh-CN" b="1" dirty="0" smtClean="0"/>
          </a:p>
          <a:p>
            <a:endParaRPr lang="en-US" altLang="zh-CN" sz="2400" dirty="0" smtClean="0"/>
          </a:p>
          <a:p>
            <a:r>
              <a:rPr lang="zh-CN" altLang="en-US" sz="2400" dirty="0" smtClean="0"/>
              <a:t>译文：贵族</a:t>
            </a:r>
            <a:r>
              <a:rPr lang="zh-CN" altLang="en-US" sz="2400" dirty="0"/>
              <a:t>矩伯为了参加这一典礼，便向裘卫要来瑾璋一件，价值</a:t>
            </a:r>
            <a:r>
              <a:rPr lang="en-US" altLang="zh-CN" sz="2400" dirty="0"/>
              <a:t>80</a:t>
            </a:r>
            <a:r>
              <a:rPr lang="zh-CN" altLang="en-US" sz="2400" dirty="0"/>
              <a:t>朋。双方商定以十块田地偿付。</a:t>
            </a:r>
            <a:endParaRPr lang="en-US" altLang="zh-CN" sz="2400" b="1" dirty="0"/>
          </a:p>
          <a:p>
            <a:endParaRPr lang="zh-CN" altLang="en-US" dirty="0"/>
          </a:p>
        </p:txBody>
      </p:sp>
      <p:sp>
        <p:nvSpPr>
          <p:cNvPr id="4" name="文本占位符 3"/>
          <p:cNvSpPr>
            <a:spLocks noGrp="1"/>
          </p:cNvSpPr>
          <p:nvPr>
            <p:ph type="body" sz="half" idx="2"/>
          </p:nvPr>
        </p:nvSpPr>
        <p:spPr/>
        <p:txBody>
          <a:bodyPr/>
          <a:lstStyle/>
          <a:p>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557" y="1940677"/>
            <a:ext cx="864096" cy="378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694475"/>
            <a:ext cx="724853" cy="503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694475"/>
            <a:ext cx="712115" cy="124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789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endParaRPr lang="en-US" altLang="zh-CN" dirty="0" smtClean="0"/>
          </a:p>
          <a:p>
            <a:endParaRPr lang="en-US" altLang="zh-CN" dirty="0"/>
          </a:p>
          <a:p>
            <a:r>
              <a:rPr lang="zh-CN" altLang="en-US" b="1" dirty="0" smtClean="0"/>
              <a:t>矩</a:t>
            </a:r>
            <a:r>
              <a:rPr lang="zh-CN" altLang="en-US" b="1" dirty="0"/>
              <a:t>或（又）取赤虎（琥）两、韦</a:t>
            </a:r>
            <a:r>
              <a:rPr lang="zh-CN" altLang="en-US" b="1" dirty="0" smtClean="0"/>
              <a:t>韐（</a:t>
            </a:r>
            <a:r>
              <a:rPr lang="zh-CN" altLang="en-US" b="1" dirty="0"/>
              <a:t>韍）两、韦韐（合）一，才（裁）廿朋，其舍田三田</a:t>
            </a:r>
            <a:r>
              <a:rPr lang="zh-CN" altLang="en-US" b="1" dirty="0" smtClean="0"/>
              <a:t>。</a:t>
            </a:r>
            <a:endParaRPr lang="en-US" altLang="zh-CN" b="1" dirty="0" smtClean="0"/>
          </a:p>
          <a:p>
            <a:endParaRPr lang="en-US" altLang="zh-CN" b="1" dirty="0"/>
          </a:p>
          <a:p>
            <a:r>
              <a:rPr lang="zh-CN" altLang="en-US" sz="2400" dirty="0" smtClean="0"/>
              <a:t>译文：此外</a:t>
            </a:r>
            <a:r>
              <a:rPr lang="zh-CN" altLang="en-US" sz="2400" dirty="0"/>
              <a:t>，还取了一件赤色的虎皮，两件鹿皮披肩，一件杂色的椭圆围裙，价值</a:t>
            </a:r>
            <a:r>
              <a:rPr lang="en-US" altLang="zh-CN" sz="2400" dirty="0"/>
              <a:t>20</a:t>
            </a:r>
            <a:r>
              <a:rPr lang="zh-CN" altLang="en-US" sz="2400" dirty="0"/>
              <a:t>朋，以三块田地偿还。</a:t>
            </a:r>
            <a:endParaRPr lang="en-US" altLang="zh-CN" sz="2400" b="1" dirty="0"/>
          </a:p>
          <a:p>
            <a:endParaRPr lang="zh-CN" altLang="en-US" dirty="0"/>
          </a:p>
        </p:txBody>
      </p:sp>
      <p:sp>
        <p:nvSpPr>
          <p:cNvPr id="4" name="文本占位符 3"/>
          <p:cNvSpPr>
            <a:spLocks noGrp="1"/>
          </p:cNvSpPr>
          <p:nvPr>
            <p:ph type="body" sz="half" idx="2"/>
          </p:nvPr>
        </p:nvSpPr>
        <p:spPr/>
        <p:txBody>
          <a:bodyPr/>
          <a:lstStyle/>
          <a:p>
            <a:endParaRPr lang="zh-CN"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3" y="908720"/>
            <a:ext cx="81172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722981"/>
            <a:ext cx="792088" cy="501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307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lnSpcReduction="10000"/>
          </a:bodyPr>
          <a:lstStyle/>
          <a:p>
            <a:pPr marL="0" indent="0">
              <a:buNone/>
            </a:pPr>
            <a:r>
              <a:rPr lang="zh-CN" altLang="en-US" b="1" dirty="0" smtClean="0"/>
              <a:t>裘</a:t>
            </a:r>
            <a:r>
              <a:rPr lang="zh-CN" altLang="en-US" b="1" dirty="0"/>
              <a:t>卫乃彘（矢）告于白（伯）邑父</a:t>
            </a:r>
            <a:r>
              <a:rPr lang="zh-CN" altLang="en-US" b="1" dirty="0" smtClean="0"/>
              <a:t>、崇白</a:t>
            </a:r>
            <a:r>
              <a:rPr lang="zh-CN" altLang="en-US" b="1" dirty="0"/>
              <a:t>（伯）、定白（伯）、亮白（伯）、单白（伯）乃令（命）参（三）有司：司土（徒）微邑、司马单舆、司工</a:t>
            </a:r>
            <a:r>
              <a:rPr lang="en-US" altLang="zh-CN" b="1" dirty="0"/>
              <a:t>(</a:t>
            </a:r>
            <a:r>
              <a:rPr lang="zh-CN" altLang="en-US" b="1" dirty="0"/>
              <a:t>空</a:t>
            </a:r>
            <a:r>
              <a:rPr lang="en-US" altLang="zh-CN" b="1" dirty="0"/>
              <a:t>)</a:t>
            </a:r>
            <a:r>
              <a:rPr lang="zh-CN" altLang="en-US" b="1" dirty="0"/>
              <a:t>邑人服遝受田。</a:t>
            </a:r>
            <a:endParaRPr lang="en-US" altLang="zh-CN" b="1" dirty="0"/>
          </a:p>
          <a:p>
            <a:endParaRPr lang="en-US" altLang="zh-CN" sz="2600" b="1" dirty="0" smtClean="0"/>
          </a:p>
          <a:p>
            <a:r>
              <a:rPr lang="zh-CN" altLang="en-US" sz="2600" b="1" dirty="0" smtClean="0"/>
              <a:t>译文：</a:t>
            </a:r>
            <a:r>
              <a:rPr lang="zh-CN" altLang="en-US" sz="2600" dirty="0"/>
              <a:t>裘卫把此事详细地报告给了伯邑父、崇伯、定伯、亮伯、单伯等执政大臣。大臣们就命令司徒微邑、司马单旗、司空邑人服到现场监督交付田地。</a:t>
            </a:r>
            <a:endParaRPr lang="zh-CN" altLang="en-US" sz="2600" b="1" dirty="0"/>
          </a:p>
        </p:txBody>
      </p:sp>
      <p:sp>
        <p:nvSpPr>
          <p:cNvPr id="4" name="文本占位符 3"/>
          <p:cNvSpPr>
            <a:spLocks noGrp="1"/>
          </p:cNvSpPr>
          <p:nvPr>
            <p:ph type="body" sz="half" idx="2"/>
          </p:nvPr>
        </p:nvSpPr>
        <p:spPr/>
        <p:txBody>
          <a:bodyPr/>
          <a:lstStyle/>
          <a:p>
            <a:endParaRPr lang="zh-CN" alt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716" y="908720"/>
            <a:ext cx="704791" cy="122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1" y="908720"/>
            <a:ext cx="168505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31" y="949061"/>
            <a:ext cx="5715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80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172</TotalTime>
  <Words>790</Words>
  <Application>Microsoft Office PowerPoint</Application>
  <PresentationFormat>全屏显示(4:3)</PresentationFormat>
  <Paragraphs>30</Paragraphs>
  <Slides>10</Slides>
  <Notes>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主题</vt:lpstr>
      <vt:lpstr>三年卫盉铭</vt:lpstr>
      <vt:lpstr>PowerPoint 演示文稿</vt:lpstr>
      <vt:lpstr>PowerPoint 演示文稿</vt:lpstr>
      <vt:lpstr>PowerPoint 演示文稿</vt:lpstr>
      <vt:lpstr>PowerPoint 演示文稿</vt:lpstr>
      <vt:lpstr>关于“生霸死霸”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CT</cp:lastModifiedBy>
  <cp:revision>13</cp:revision>
  <dcterms:created xsi:type="dcterms:W3CDTF">2017-05-08T13:31:49Z</dcterms:created>
  <dcterms:modified xsi:type="dcterms:W3CDTF">2017-05-23T13:52:02Z</dcterms:modified>
</cp:coreProperties>
</file>